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tmp" ContentType="image/pn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4" r:id="rId1"/>
  </p:sldMasterIdLst>
  <p:notesMasterIdLst>
    <p:notesMasterId r:id="rId69"/>
  </p:notesMasterIdLst>
  <p:handoutMasterIdLst>
    <p:handoutMasterId r:id="rId70"/>
  </p:handoutMasterIdLst>
  <p:sldIdLst>
    <p:sldId id="370" r:id="rId2"/>
    <p:sldId id="259" r:id="rId3"/>
    <p:sldId id="257" r:id="rId4"/>
    <p:sldId id="369" r:id="rId5"/>
    <p:sldId id="371" r:id="rId6"/>
    <p:sldId id="363" r:id="rId7"/>
    <p:sldId id="314" r:id="rId8"/>
    <p:sldId id="316" r:id="rId9"/>
    <p:sldId id="360" r:id="rId10"/>
    <p:sldId id="317" r:id="rId11"/>
    <p:sldId id="319" r:id="rId12"/>
    <p:sldId id="318" r:id="rId13"/>
    <p:sldId id="361" r:id="rId14"/>
    <p:sldId id="260" r:id="rId15"/>
    <p:sldId id="367" r:id="rId16"/>
    <p:sldId id="362" r:id="rId17"/>
    <p:sldId id="264" r:id="rId18"/>
    <p:sldId id="267" r:id="rId19"/>
    <p:sldId id="368" r:id="rId20"/>
    <p:sldId id="366" r:id="rId21"/>
    <p:sldId id="280" r:id="rId22"/>
    <p:sldId id="262" r:id="rId23"/>
    <p:sldId id="272" r:id="rId24"/>
    <p:sldId id="365" r:id="rId25"/>
    <p:sldId id="273" r:id="rId26"/>
    <p:sldId id="312" r:id="rId27"/>
    <p:sldId id="274" r:id="rId28"/>
    <p:sldId id="305" r:id="rId29"/>
    <p:sldId id="303" r:id="rId30"/>
    <p:sldId id="351" r:id="rId31"/>
    <p:sldId id="276" r:id="rId32"/>
    <p:sldId id="353" r:id="rId33"/>
    <p:sldId id="354" r:id="rId34"/>
    <p:sldId id="355" r:id="rId35"/>
    <p:sldId id="277" r:id="rId36"/>
    <p:sldId id="352" r:id="rId37"/>
    <p:sldId id="293" r:id="rId38"/>
    <p:sldId id="356" r:id="rId39"/>
    <p:sldId id="357" r:id="rId40"/>
    <p:sldId id="296" r:id="rId41"/>
    <p:sldId id="322" r:id="rId42"/>
    <p:sldId id="324" r:id="rId43"/>
    <p:sldId id="325" r:id="rId44"/>
    <p:sldId id="326" r:id="rId45"/>
    <p:sldId id="327" r:id="rId46"/>
    <p:sldId id="328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08" r:id="rId67"/>
    <p:sldId id="36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1" autoAdjust="0"/>
    <p:restoredTop sz="94638"/>
  </p:normalViewPr>
  <p:slideViewPr>
    <p:cSldViewPr snapToGrid="0" snapToObjects="1">
      <p:cViewPr>
        <p:scale>
          <a:sx n="109" d="100"/>
          <a:sy n="109" d="100"/>
        </p:scale>
        <p:origin x="15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29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75" Type="http://schemas.microsoft.com/office/2015/10/relationships/revisionInfo" Target="revisionInfo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em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E6060-EA6D-0E48-8765-78AB96B68747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48149-AF13-F248-B5A6-8DD01C7FDA83}">
      <dgm:prSet phldrT="[Text]"/>
      <dgm:spPr/>
      <dgm:t>
        <a:bodyPr/>
        <a:lstStyle/>
        <a:p>
          <a:r>
            <a:rPr lang="en-US" dirty="0" smtClean="0"/>
            <a:t>REGIONAL or</a:t>
          </a:r>
        </a:p>
        <a:p>
          <a:r>
            <a:rPr lang="en-US" dirty="0" smtClean="0"/>
            <a:t>QUALIFIER</a:t>
          </a:r>
          <a:endParaRPr lang="en-US" dirty="0"/>
        </a:p>
      </dgm:t>
    </dgm:pt>
    <dgm:pt modelId="{8E48CFB6-32C0-364E-B5EF-FC0FF97A3DE6}" type="parTrans" cxnId="{30AB6F7C-2BDE-2847-B4C4-CD31EE969E02}">
      <dgm:prSet/>
      <dgm:spPr/>
      <dgm:t>
        <a:bodyPr/>
        <a:lstStyle/>
        <a:p>
          <a:endParaRPr lang="en-US"/>
        </a:p>
      </dgm:t>
    </dgm:pt>
    <dgm:pt modelId="{8E59EA5E-EB5F-8447-B755-30612022E5D2}" type="sibTrans" cxnId="{30AB6F7C-2BDE-2847-B4C4-CD31EE969E02}">
      <dgm:prSet/>
      <dgm:spPr/>
      <dgm:t>
        <a:bodyPr/>
        <a:lstStyle/>
        <a:p>
          <a:endParaRPr lang="en-US"/>
        </a:p>
      </dgm:t>
    </dgm:pt>
    <dgm:pt modelId="{C32561B7-0265-8D48-9B3A-FE096DEAB60C}">
      <dgm:prSet phldrT="[Text]"/>
      <dgm:spPr/>
      <dgm:t>
        <a:bodyPr/>
        <a:lstStyle/>
        <a:p>
          <a:r>
            <a:rPr lang="en-US" dirty="0" smtClean="0"/>
            <a:t>STATE CHAMPIONSHIP</a:t>
          </a:r>
          <a:endParaRPr lang="en-US" dirty="0"/>
        </a:p>
      </dgm:t>
    </dgm:pt>
    <dgm:pt modelId="{2048B7BA-DFF5-D54E-9B55-5162966A791A}" type="parTrans" cxnId="{FF354369-F02C-FC42-9F65-3F8ABF219C47}">
      <dgm:prSet/>
      <dgm:spPr/>
      <dgm:t>
        <a:bodyPr/>
        <a:lstStyle/>
        <a:p>
          <a:endParaRPr lang="en-US"/>
        </a:p>
      </dgm:t>
    </dgm:pt>
    <dgm:pt modelId="{06FD98AE-9788-D14F-A10A-42D1BDE8F0F5}" type="sibTrans" cxnId="{FF354369-F02C-FC42-9F65-3F8ABF219C47}">
      <dgm:prSet/>
      <dgm:spPr/>
      <dgm:t>
        <a:bodyPr/>
        <a:lstStyle/>
        <a:p>
          <a:endParaRPr lang="en-US"/>
        </a:p>
      </dgm:t>
    </dgm:pt>
    <dgm:pt modelId="{B83F9553-5B7C-1B46-898C-A5083F512970}">
      <dgm:prSet phldrT="[Text]"/>
      <dgm:spPr/>
      <dgm:t>
        <a:bodyPr/>
        <a:lstStyle/>
        <a:p>
          <a:r>
            <a:rPr lang="en-US" dirty="0" smtClean="0"/>
            <a:t>WORLD FESTIVAL and INTERNATIONAL OPENs</a:t>
          </a:r>
          <a:endParaRPr lang="en-US" dirty="0"/>
        </a:p>
      </dgm:t>
    </dgm:pt>
    <dgm:pt modelId="{FED19544-C227-A84A-A870-2EDD9FF7EA08}" type="parTrans" cxnId="{ADB68EF4-D944-2B4E-866C-3F9C101BD728}">
      <dgm:prSet/>
      <dgm:spPr/>
      <dgm:t>
        <a:bodyPr/>
        <a:lstStyle/>
        <a:p>
          <a:endParaRPr lang="en-US"/>
        </a:p>
      </dgm:t>
    </dgm:pt>
    <dgm:pt modelId="{A2674D97-4BDF-BD40-B920-32FCA75051CA}" type="sibTrans" cxnId="{ADB68EF4-D944-2B4E-866C-3F9C101BD728}">
      <dgm:prSet/>
      <dgm:spPr/>
      <dgm:t>
        <a:bodyPr/>
        <a:lstStyle/>
        <a:p>
          <a:endParaRPr lang="en-US"/>
        </a:p>
      </dgm:t>
    </dgm:pt>
    <dgm:pt modelId="{0BBB78A1-B2F4-2A43-8FA9-37176E027074}" type="pres">
      <dgm:prSet presAssocID="{610E6060-EA6D-0E48-8765-78AB96B6874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8BD898B-EBBF-344E-90EC-DBE871B21AB7}" type="pres">
      <dgm:prSet presAssocID="{87048149-AF13-F248-B5A6-8DD01C7FDA83}" presName="composite" presStyleCnt="0"/>
      <dgm:spPr/>
    </dgm:pt>
    <dgm:pt modelId="{AFD26B0A-20B1-C94B-AB47-0151A22EDAB8}" type="pres">
      <dgm:prSet presAssocID="{87048149-AF13-F248-B5A6-8DD01C7FDA83}" presName="LShape" presStyleLbl="alignNode1" presStyleIdx="0" presStyleCnt="5"/>
      <dgm:spPr/>
    </dgm:pt>
    <dgm:pt modelId="{E2597E2D-218F-6544-8609-D79A22303685}" type="pres">
      <dgm:prSet presAssocID="{87048149-AF13-F248-B5A6-8DD01C7FDA83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F7007-E09B-BA4D-B422-CBAAEBF8B3F9}" type="pres">
      <dgm:prSet presAssocID="{87048149-AF13-F248-B5A6-8DD01C7FDA83}" presName="Triangle" presStyleLbl="alignNode1" presStyleIdx="1" presStyleCnt="5"/>
      <dgm:spPr/>
    </dgm:pt>
    <dgm:pt modelId="{3EB31E4B-29C0-DE4D-86C2-14CCA051DAAF}" type="pres">
      <dgm:prSet presAssocID="{8E59EA5E-EB5F-8447-B755-30612022E5D2}" presName="sibTrans" presStyleCnt="0"/>
      <dgm:spPr/>
    </dgm:pt>
    <dgm:pt modelId="{89C56282-B5F8-B74A-916A-D0D40A807D51}" type="pres">
      <dgm:prSet presAssocID="{8E59EA5E-EB5F-8447-B755-30612022E5D2}" presName="space" presStyleCnt="0"/>
      <dgm:spPr/>
    </dgm:pt>
    <dgm:pt modelId="{2C16A585-CD48-CE4F-99C1-8463C23EE669}" type="pres">
      <dgm:prSet presAssocID="{C32561B7-0265-8D48-9B3A-FE096DEAB60C}" presName="composite" presStyleCnt="0"/>
      <dgm:spPr/>
    </dgm:pt>
    <dgm:pt modelId="{7BB8D8C3-8B8C-D945-8FFA-3C1F7DC88F84}" type="pres">
      <dgm:prSet presAssocID="{C32561B7-0265-8D48-9B3A-FE096DEAB60C}" presName="LShape" presStyleLbl="alignNode1" presStyleIdx="2" presStyleCnt="5"/>
      <dgm:spPr/>
    </dgm:pt>
    <dgm:pt modelId="{A1EFB198-16D1-9742-96B6-EFFFF7C91DBD}" type="pres">
      <dgm:prSet presAssocID="{C32561B7-0265-8D48-9B3A-FE096DEAB60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8D33B1-C843-7C44-B1A8-7EEFF0F719EC}" type="pres">
      <dgm:prSet presAssocID="{C32561B7-0265-8D48-9B3A-FE096DEAB60C}" presName="Triangle" presStyleLbl="alignNode1" presStyleIdx="3" presStyleCnt="5"/>
      <dgm:spPr/>
    </dgm:pt>
    <dgm:pt modelId="{23B26332-0752-1346-8253-7A1CB8BB5D27}" type="pres">
      <dgm:prSet presAssocID="{06FD98AE-9788-D14F-A10A-42D1BDE8F0F5}" presName="sibTrans" presStyleCnt="0"/>
      <dgm:spPr/>
    </dgm:pt>
    <dgm:pt modelId="{47209A2F-16F4-0B4D-9656-9C167B0D1CEA}" type="pres">
      <dgm:prSet presAssocID="{06FD98AE-9788-D14F-A10A-42D1BDE8F0F5}" presName="space" presStyleCnt="0"/>
      <dgm:spPr/>
    </dgm:pt>
    <dgm:pt modelId="{D5EB6638-19A0-5A43-971C-A5B751E541D4}" type="pres">
      <dgm:prSet presAssocID="{B83F9553-5B7C-1B46-898C-A5083F512970}" presName="composite" presStyleCnt="0"/>
      <dgm:spPr/>
    </dgm:pt>
    <dgm:pt modelId="{55A632BE-5395-E548-A5D4-125222C12EC0}" type="pres">
      <dgm:prSet presAssocID="{B83F9553-5B7C-1B46-898C-A5083F512970}" presName="LShape" presStyleLbl="alignNode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A2DC314-EB37-8142-8C91-E426BE4E8D84}" type="pres">
      <dgm:prSet presAssocID="{B83F9553-5B7C-1B46-898C-A5083F51297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B68EF4-D944-2B4E-866C-3F9C101BD728}" srcId="{610E6060-EA6D-0E48-8765-78AB96B68747}" destId="{B83F9553-5B7C-1B46-898C-A5083F512970}" srcOrd="2" destOrd="0" parTransId="{FED19544-C227-A84A-A870-2EDD9FF7EA08}" sibTransId="{A2674D97-4BDF-BD40-B920-32FCA75051CA}"/>
    <dgm:cxn modelId="{FF354369-F02C-FC42-9F65-3F8ABF219C47}" srcId="{610E6060-EA6D-0E48-8765-78AB96B68747}" destId="{C32561B7-0265-8D48-9B3A-FE096DEAB60C}" srcOrd="1" destOrd="0" parTransId="{2048B7BA-DFF5-D54E-9B55-5162966A791A}" sibTransId="{06FD98AE-9788-D14F-A10A-42D1BDE8F0F5}"/>
    <dgm:cxn modelId="{9EF0249A-2C47-5C4F-B810-2DF7DD0C8BE7}" type="presOf" srcId="{C32561B7-0265-8D48-9B3A-FE096DEAB60C}" destId="{A1EFB198-16D1-9742-96B6-EFFFF7C91DBD}" srcOrd="0" destOrd="0" presId="urn:microsoft.com/office/officeart/2009/3/layout/StepUpProcess"/>
    <dgm:cxn modelId="{6C0A5BD9-36B3-CC43-BB73-E4DCBBBD94C6}" type="presOf" srcId="{610E6060-EA6D-0E48-8765-78AB96B68747}" destId="{0BBB78A1-B2F4-2A43-8FA9-37176E027074}" srcOrd="0" destOrd="0" presId="urn:microsoft.com/office/officeart/2009/3/layout/StepUpProcess"/>
    <dgm:cxn modelId="{B9F51DF2-470D-1845-BDFA-9144C86C8847}" type="presOf" srcId="{B83F9553-5B7C-1B46-898C-A5083F512970}" destId="{0A2DC314-EB37-8142-8C91-E426BE4E8D84}" srcOrd="0" destOrd="0" presId="urn:microsoft.com/office/officeart/2009/3/layout/StepUpProcess"/>
    <dgm:cxn modelId="{30AB6F7C-2BDE-2847-B4C4-CD31EE969E02}" srcId="{610E6060-EA6D-0E48-8765-78AB96B68747}" destId="{87048149-AF13-F248-B5A6-8DD01C7FDA83}" srcOrd="0" destOrd="0" parTransId="{8E48CFB6-32C0-364E-B5EF-FC0FF97A3DE6}" sibTransId="{8E59EA5E-EB5F-8447-B755-30612022E5D2}"/>
    <dgm:cxn modelId="{EB158DD9-5406-FB44-B8C7-6E779992ADB9}" type="presOf" srcId="{87048149-AF13-F248-B5A6-8DD01C7FDA83}" destId="{E2597E2D-218F-6544-8609-D79A22303685}" srcOrd="0" destOrd="0" presId="urn:microsoft.com/office/officeart/2009/3/layout/StepUpProcess"/>
    <dgm:cxn modelId="{8EE7F549-5725-9E42-AE2D-6D37A09FD5BC}" type="presParOf" srcId="{0BBB78A1-B2F4-2A43-8FA9-37176E027074}" destId="{98BD898B-EBBF-344E-90EC-DBE871B21AB7}" srcOrd="0" destOrd="0" presId="urn:microsoft.com/office/officeart/2009/3/layout/StepUpProcess"/>
    <dgm:cxn modelId="{C3689B24-FA5A-EE43-8DD7-343657B2D8B7}" type="presParOf" srcId="{98BD898B-EBBF-344E-90EC-DBE871B21AB7}" destId="{AFD26B0A-20B1-C94B-AB47-0151A22EDAB8}" srcOrd="0" destOrd="0" presId="urn:microsoft.com/office/officeart/2009/3/layout/StepUpProcess"/>
    <dgm:cxn modelId="{BEB896AD-D80A-2740-97E1-4204CA92CA13}" type="presParOf" srcId="{98BD898B-EBBF-344E-90EC-DBE871B21AB7}" destId="{E2597E2D-218F-6544-8609-D79A22303685}" srcOrd="1" destOrd="0" presId="urn:microsoft.com/office/officeart/2009/3/layout/StepUpProcess"/>
    <dgm:cxn modelId="{146C8C8B-5402-8949-805E-2F7C1A821758}" type="presParOf" srcId="{98BD898B-EBBF-344E-90EC-DBE871B21AB7}" destId="{C25F7007-E09B-BA4D-B422-CBAAEBF8B3F9}" srcOrd="2" destOrd="0" presId="urn:microsoft.com/office/officeart/2009/3/layout/StepUpProcess"/>
    <dgm:cxn modelId="{4BE8FF82-1D4B-DC4C-BD2A-D9240B09CE5C}" type="presParOf" srcId="{0BBB78A1-B2F4-2A43-8FA9-37176E027074}" destId="{3EB31E4B-29C0-DE4D-86C2-14CCA051DAAF}" srcOrd="1" destOrd="0" presId="urn:microsoft.com/office/officeart/2009/3/layout/StepUpProcess"/>
    <dgm:cxn modelId="{900B05B9-E59B-BB43-BA06-2BB3D2AF40B4}" type="presParOf" srcId="{3EB31E4B-29C0-DE4D-86C2-14CCA051DAAF}" destId="{89C56282-B5F8-B74A-916A-D0D40A807D51}" srcOrd="0" destOrd="0" presId="urn:microsoft.com/office/officeart/2009/3/layout/StepUpProcess"/>
    <dgm:cxn modelId="{C1330907-EBAA-EF4C-A46C-FDFC5C7524C9}" type="presParOf" srcId="{0BBB78A1-B2F4-2A43-8FA9-37176E027074}" destId="{2C16A585-CD48-CE4F-99C1-8463C23EE669}" srcOrd="2" destOrd="0" presId="urn:microsoft.com/office/officeart/2009/3/layout/StepUpProcess"/>
    <dgm:cxn modelId="{05077D2F-F6B9-BD4F-AECF-32A898B14228}" type="presParOf" srcId="{2C16A585-CD48-CE4F-99C1-8463C23EE669}" destId="{7BB8D8C3-8B8C-D945-8FFA-3C1F7DC88F84}" srcOrd="0" destOrd="0" presId="urn:microsoft.com/office/officeart/2009/3/layout/StepUpProcess"/>
    <dgm:cxn modelId="{E83A0B10-2E1C-CA42-852C-C5FC039DA325}" type="presParOf" srcId="{2C16A585-CD48-CE4F-99C1-8463C23EE669}" destId="{A1EFB198-16D1-9742-96B6-EFFFF7C91DBD}" srcOrd="1" destOrd="0" presId="urn:microsoft.com/office/officeart/2009/3/layout/StepUpProcess"/>
    <dgm:cxn modelId="{8C2E093C-67B5-B346-BA80-4BFDF3FAFDBC}" type="presParOf" srcId="{2C16A585-CD48-CE4F-99C1-8463C23EE669}" destId="{A68D33B1-C843-7C44-B1A8-7EEFF0F719EC}" srcOrd="2" destOrd="0" presId="urn:microsoft.com/office/officeart/2009/3/layout/StepUpProcess"/>
    <dgm:cxn modelId="{0DAEC998-3459-3441-842C-1C3B9DF49CC9}" type="presParOf" srcId="{0BBB78A1-B2F4-2A43-8FA9-37176E027074}" destId="{23B26332-0752-1346-8253-7A1CB8BB5D27}" srcOrd="3" destOrd="0" presId="urn:microsoft.com/office/officeart/2009/3/layout/StepUpProcess"/>
    <dgm:cxn modelId="{A6AF0BAE-52E1-6349-8363-A1970F387CB7}" type="presParOf" srcId="{23B26332-0752-1346-8253-7A1CB8BB5D27}" destId="{47209A2F-16F4-0B4D-9656-9C167B0D1CEA}" srcOrd="0" destOrd="0" presId="urn:microsoft.com/office/officeart/2009/3/layout/StepUpProcess"/>
    <dgm:cxn modelId="{E0FBF54F-830C-AF43-9461-2CA0C85F1FD7}" type="presParOf" srcId="{0BBB78A1-B2F4-2A43-8FA9-37176E027074}" destId="{D5EB6638-19A0-5A43-971C-A5B751E541D4}" srcOrd="4" destOrd="0" presId="urn:microsoft.com/office/officeart/2009/3/layout/StepUpProcess"/>
    <dgm:cxn modelId="{20C2201D-99D5-3441-8760-6C8236E20DEE}" type="presParOf" srcId="{D5EB6638-19A0-5A43-971C-A5B751E541D4}" destId="{55A632BE-5395-E548-A5D4-125222C12EC0}" srcOrd="0" destOrd="0" presId="urn:microsoft.com/office/officeart/2009/3/layout/StepUpProcess"/>
    <dgm:cxn modelId="{E33BF48A-1D48-3B48-B007-2FF82CE6CB3E}" type="presParOf" srcId="{D5EB6638-19A0-5A43-971C-A5B751E541D4}" destId="{0A2DC314-EB37-8142-8C91-E426BE4E8D8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6F632-F1B1-1C40-9B7E-E924F13ACCE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65FCF05-BF2E-F649-A9E5-08C5809E2068}">
      <dgm:prSet phldrT="[Text]"/>
      <dgm:spPr/>
      <dgm:t>
        <a:bodyPr/>
        <a:lstStyle/>
        <a:p>
          <a:r>
            <a:rPr lang="en-US" dirty="0"/>
            <a:t>Pick Problem</a:t>
          </a:r>
        </a:p>
      </dgm:t>
    </dgm:pt>
    <dgm:pt modelId="{806F6E9A-3B31-494C-BDA0-3294E2C5F0A2}" type="parTrans" cxnId="{E1AB02C3-59FC-7C4E-9505-A2969E0F152C}">
      <dgm:prSet/>
      <dgm:spPr/>
      <dgm:t>
        <a:bodyPr/>
        <a:lstStyle/>
        <a:p>
          <a:endParaRPr lang="en-US"/>
        </a:p>
      </dgm:t>
    </dgm:pt>
    <dgm:pt modelId="{EADD0DA2-48EE-7D42-B3F2-0333E95FF70C}" type="sibTrans" cxnId="{E1AB02C3-59FC-7C4E-9505-A2969E0F152C}">
      <dgm:prSet/>
      <dgm:spPr/>
      <dgm:t>
        <a:bodyPr/>
        <a:lstStyle/>
        <a:p>
          <a:endParaRPr lang="en-US"/>
        </a:p>
      </dgm:t>
    </dgm:pt>
    <dgm:pt modelId="{97316021-EE26-7545-AFE7-67A2107928CC}">
      <dgm:prSet phldrT="[Text]"/>
      <dgm:spPr/>
      <dgm:t>
        <a:bodyPr/>
        <a:lstStyle/>
        <a:p>
          <a:r>
            <a:rPr lang="en-US" dirty="0"/>
            <a:t>Background Research</a:t>
          </a:r>
        </a:p>
      </dgm:t>
    </dgm:pt>
    <dgm:pt modelId="{7DB097B5-4EFD-914D-8B5D-703077E6C9C8}" type="parTrans" cxnId="{0B250251-225F-6E48-AA2F-4786E379CD5F}">
      <dgm:prSet/>
      <dgm:spPr/>
      <dgm:t>
        <a:bodyPr/>
        <a:lstStyle/>
        <a:p>
          <a:endParaRPr lang="en-US"/>
        </a:p>
      </dgm:t>
    </dgm:pt>
    <dgm:pt modelId="{EC8A0F05-2C46-5844-879D-88265F866528}" type="sibTrans" cxnId="{0B250251-225F-6E48-AA2F-4786E379CD5F}">
      <dgm:prSet/>
      <dgm:spPr/>
      <dgm:t>
        <a:bodyPr/>
        <a:lstStyle/>
        <a:p>
          <a:endParaRPr lang="en-US"/>
        </a:p>
      </dgm:t>
    </dgm:pt>
    <dgm:pt modelId="{767759F5-606D-9444-8B79-C153311B8DB2}">
      <dgm:prSet phldrT="[Text]"/>
      <dgm:spPr/>
      <dgm:t>
        <a:bodyPr/>
        <a:lstStyle/>
        <a:p>
          <a:r>
            <a:rPr lang="en-US" dirty="0"/>
            <a:t>Innovative Solution</a:t>
          </a:r>
        </a:p>
      </dgm:t>
    </dgm:pt>
    <dgm:pt modelId="{7FA3EB3F-B678-BF41-83CC-7495E2F96487}" type="parTrans" cxnId="{69CD7B3A-8B77-544C-A572-EC54F2FE4FEB}">
      <dgm:prSet/>
      <dgm:spPr/>
      <dgm:t>
        <a:bodyPr/>
        <a:lstStyle/>
        <a:p>
          <a:endParaRPr lang="en-US"/>
        </a:p>
      </dgm:t>
    </dgm:pt>
    <dgm:pt modelId="{A8B2C999-40B7-8A41-8055-057FF1DB3763}" type="sibTrans" cxnId="{69CD7B3A-8B77-544C-A572-EC54F2FE4FEB}">
      <dgm:prSet/>
      <dgm:spPr/>
      <dgm:t>
        <a:bodyPr/>
        <a:lstStyle/>
        <a:p>
          <a:endParaRPr lang="en-US"/>
        </a:p>
      </dgm:t>
    </dgm:pt>
    <dgm:pt modelId="{723DC229-3B41-9A4A-A581-3ECA2096E9F2}">
      <dgm:prSet phldrT="[Text]"/>
      <dgm:spPr/>
      <dgm:t>
        <a:bodyPr/>
        <a:lstStyle/>
        <a:p>
          <a:r>
            <a:rPr lang="en-US" dirty="0" smtClean="0"/>
            <a:t>Test Solution</a:t>
          </a:r>
          <a:endParaRPr lang="en-US" dirty="0"/>
        </a:p>
      </dgm:t>
    </dgm:pt>
    <dgm:pt modelId="{FA502FA6-660C-E746-9EF8-3D3A191D9C04}" type="parTrans" cxnId="{AF86B0A0-E1BC-4E49-8AA6-39486D553F5D}">
      <dgm:prSet/>
      <dgm:spPr/>
      <dgm:t>
        <a:bodyPr/>
        <a:lstStyle/>
        <a:p>
          <a:endParaRPr lang="en-US"/>
        </a:p>
      </dgm:t>
    </dgm:pt>
    <dgm:pt modelId="{588299B1-0372-BF48-8E91-1A9B23C55B4F}" type="sibTrans" cxnId="{AF86B0A0-E1BC-4E49-8AA6-39486D553F5D}">
      <dgm:prSet/>
      <dgm:spPr/>
      <dgm:t>
        <a:bodyPr/>
        <a:lstStyle/>
        <a:p>
          <a:endParaRPr lang="en-US"/>
        </a:p>
      </dgm:t>
    </dgm:pt>
    <dgm:pt modelId="{5CF70290-B0E6-7840-BBD7-344E4729953C}">
      <dgm:prSet phldrT="[Text]"/>
      <dgm:spPr/>
      <dgm:t>
        <a:bodyPr/>
        <a:lstStyle/>
        <a:p>
          <a:r>
            <a:rPr lang="en-US" dirty="0"/>
            <a:t>Sharing/</a:t>
          </a:r>
        </a:p>
        <a:p>
          <a:r>
            <a:rPr lang="en-US" dirty="0"/>
            <a:t>Presentation</a:t>
          </a:r>
        </a:p>
      </dgm:t>
    </dgm:pt>
    <dgm:pt modelId="{99DD6D96-DAE5-DF43-BF7A-893D3ADC8367}" type="parTrans" cxnId="{FFB891D4-40C8-6E40-8DA9-4B7B7AE58DE3}">
      <dgm:prSet/>
      <dgm:spPr/>
      <dgm:t>
        <a:bodyPr/>
        <a:lstStyle/>
        <a:p>
          <a:endParaRPr lang="en-US"/>
        </a:p>
      </dgm:t>
    </dgm:pt>
    <dgm:pt modelId="{616E98B3-C9F5-CB44-9A08-AB5590FB0E70}" type="sibTrans" cxnId="{FFB891D4-40C8-6E40-8DA9-4B7B7AE58DE3}">
      <dgm:prSet/>
      <dgm:spPr/>
      <dgm:t>
        <a:bodyPr/>
        <a:lstStyle/>
        <a:p>
          <a:endParaRPr lang="en-US"/>
        </a:p>
      </dgm:t>
    </dgm:pt>
    <dgm:pt modelId="{BA3D9BEE-60A3-9243-9B69-D8FA7A82FEDE}" type="pres">
      <dgm:prSet presAssocID="{EDB6F632-F1B1-1C40-9B7E-E924F13ACCE4}" presName="Name0" presStyleCnt="0">
        <dgm:presLayoutVars>
          <dgm:dir/>
          <dgm:resizeHandles val="exact"/>
        </dgm:presLayoutVars>
      </dgm:prSet>
      <dgm:spPr/>
    </dgm:pt>
    <dgm:pt modelId="{6AE7477B-0E18-2B4F-B5F6-69A51E611C8A}" type="pres">
      <dgm:prSet presAssocID="{365FCF05-BF2E-F649-A9E5-08C5809E206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06A4C-859B-2047-96DA-FFFECCB64EDC}" type="pres">
      <dgm:prSet presAssocID="{EADD0DA2-48EE-7D42-B3F2-0333E95FF70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F42D4D89-AF93-644E-92CE-FCA3EF700758}" type="pres">
      <dgm:prSet presAssocID="{EADD0DA2-48EE-7D42-B3F2-0333E95FF70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FEC0844-5586-AB40-8846-FF57B1F41B3F}" type="pres">
      <dgm:prSet presAssocID="{97316021-EE26-7545-AFE7-67A2107928C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7C7D9-8F92-8C4C-8CEC-165C3F12672C}" type="pres">
      <dgm:prSet presAssocID="{EC8A0F05-2C46-5844-879D-88265F86652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3073499-DEDF-FD42-9427-A0C9D44BECC3}" type="pres">
      <dgm:prSet presAssocID="{EC8A0F05-2C46-5844-879D-88265F86652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B02C6D9-7CED-6446-A834-B5B10FC53512}" type="pres">
      <dgm:prSet presAssocID="{767759F5-606D-9444-8B79-C153311B8DB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DF598-3868-4E43-A440-67C235EE66A5}" type="pres">
      <dgm:prSet presAssocID="{A8B2C999-40B7-8A41-8055-057FF1DB376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C3471ECB-E77C-644F-A133-4360585F39C9}" type="pres">
      <dgm:prSet presAssocID="{A8B2C999-40B7-8A41-8055-057FF1DB376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8CD4AC1-8E59-1B45-982E-28389114F62F}" type="pres">
      <dgm:prSet presAssocID="{723DC229-3B41-9A4A-A581-3ECA2096E9F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905CF-A235-3149-9CEF-DBCF69A73166}" type="pres">
      <dgm:prSet presAssocID="{588299B1-0372-BF48-8E91-1A9B23C55B4F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0BDE101-8BD0-694B-BC29-D48EF6D1D865}" type="pres">
      <dgm:prSet presAssocID="{588299B1-0372-BF48-8E91-1A9B23C55B4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9763C1C-B465-A246-9F40-37879A5E66DE}" type="pres">
      <dgm:prSet presAssocID="{5CF70290-B0E6-7840-BBD7-344E4729953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BD0FE3-B651-514C-BD4D-9478E4636B5C}" type="presOf" srcId="{767759F5-606D-9444-8B79-C153311B8DB2}" destId="{0B02C6D9-7CED-6446-A834-B5B10FC53512}" srcOrd="0" destOrd="0" presId="urn:microsoft.com/office/officeart/2005/8/layout/process1"/>
    <dgm:cxn modelId="{24BA4A28-18A8-DF47-83C8-E688DA85BE21}" type="presOf" srcId="{EADD0DA2-48EE-7D42-B3F2-0333E95FF70C}" destId="{F42D4D89-AF93-644E-92CE-FCA3EF700758}" srcOrd="1" destOrd="0" presId="urn:microsoft.com/office/officeart/2005/8/layout/process1"/>
    <dgm:cxn modelId="{69CD7B3A-8B77-544C-A572-EC54F2FE4FEB}" srcId="{EDB6F632-F1B1-1C40-9B7E-E924F13ACCE4}" destId="{767759F5-606D-9444-8B79-C153311B8DB2}" srcOrd="2" destOrd="0" parTransId="{7FA3EB3F-B678-BF41-83CC-7495E2F96487}" sibTransId="{A8B2C999-40B7-8A41-8055-057FF1DB3763}"/>
    <dgm:cxn modelId="{0B250251-225F-6E48-AA2F-4786E379CD5F}" srcId="{EDB6F632-F1B1-1C40-9B7E-E924F13ACCE4}" destId="{97316021-EE26-7545-AFE7-67A2107928CC}" srcOrd="1" destOrd="0" parTransId="{7DB097B5-4EFD-914D-8B5D-703077E6C9C8}" sibTransId="{EC8A0F05-2C46-5844-879D-88265F866528}"/>
    <dgm:cxn modelId="{E23A89E1-C241-9342-904E-ECAB01D11805}" type="presOf" srcId="{588299B1-0372-BF48-8E91-1A9B23C55B4F}" destId="{90BDE101-8BD0-694B-BC29-D48EF6D1D865}" srcOrd="1" destOrd="0" presId="urn:microsoft.com/office/officeart/2005/8/layout/process1"/>
    <dgm:cxn modelId="{9BADB133-230C-0B4F-B2E5-74F4A6AE65F8}" type="presOf" srcId="{5CF70290-B0E6-7840-BBD7-344E4729953C}" destId="{C9763C1C-B465-A246-9F40-37879A5E66DE}" srcOrd="0" destOrd="0" presId="urn:microsoft.com/office/officeart/2005/8/layout/process1"/>
    <dgm:cxn modelId="{644073B8-A6A7-0649-8A78-17E4B418BACB}" type="presOf" srcId="{A8B2C999-40B7-8A41-8055-057FF1DB3763}" destId="{C3471ECB-E77C-644F-A133-4360585F39C9}" srcOrd="1" destOrd="0" presId="urn:microsoft.com/office/officeart/2005/8/layout/process1"/>
    <dgm:cxn modelId="{19103681-3376-F145-BE8F-2ACF262225BC}" type="presOf" srcId="{97316021-EE26-7545-AFE7-67A2107928CC}" destId="{5FEC0844-5586-AB40-8846-FF57B1F41B3F}" srcOrd="0" destOrd="0" presId="urn:microsoft.com/office/officeart/2005/8/layout/process1"/>
    <dgm:cxn modelId="{47991EA0-BE67-CB44-8817-0D448D20E855}" type="presOf" srcId="{EADD0DA2-48EE-7D42-B3F2-0333E95FF70C}" destId="{FFD06A4C-859B-2047-96DA-FFFECCB64EDC}" srcOrd="0" destOrd="0" presId="urn:microsoft.com/office/officeart/2005/8/layout/process1"/>
    <dgm:cxn modelId="{AF86B0A0-E1BC-4E49-8AA6-39486D553F5D}" srcId="{EDB6F632-F1B1-1C40-9B7E-E924F13ACCE4}" destId="{723DC229-3B41-9A4A-A581-3ECA2096E9F2}" srcOrd="3" destOrd="0" parTransId="{FA502FA6-660C-E746-9EF8-3D3A191D9C04}" sibTransId="{588299B1-0372-BF48-8E91-1A9B23C55B4F}"/>
    <dgm:cxn modelId="{869F4B30-C9B6-F34E-ABA1-E9ABBC57DF5B}" type="presOf" srcId="{588299B1-0372-BF48-8E91-1A9B23C55B4F}" destId="{46C905CF-A235-3149-9CEF-DBCF69A73166}" srcOrd="0" destOrd="0" presId="urn:microsoft.com/office/officeart/2005/8/layout/process1"/>
    <dgm:cxn modelId="{E1AB02C3-59FC-7C4E-9505-A2969E0F152C}" srcId="{EDB6F632-F1B1-1C40-9B7E-E924F13ACCE4}" destId="{365FCF05-BF2E-F649-A9E5-08C5809E2068}" srcOrd="0" destOrd="0" parTransId="{806F6E9A-3B31-494C-BDA0-3294E2C5F0A2}" sibTransId="{EADD0DA2-48EE-7D42-B3F2-0333E95FF70C}"/>
    <dgm:cxn modelId="{827346BA-B5F1-3D4E-BB5E-C021CA2777AB}" type="presOf" srcId="{723DC229-3B41-9A4A-A581-3ECA2096E9F2}" destId="{A8CD4AC1-8E59-1B45-982E-28389114F62F}" srcOrd="0" destOrd="0" presId="urn:microsoft.com/office/officeart/2005/8/layout/process1"/>
    <dgm:cxn modelId="{9EC093AA-45FD-4042-AACA-BC22B21C77E1}" type="presOf" srcId="{365FCF05-BF2E-F649-A9E5-08C5809E2068}" destId="{6AE7477B-0E18-2B4F-B5F6-69A51E611C8A}" srcOrd="0" destOrd="0" presId="urn:microsoft.com/office/officeart/2005/8/layout/process1"/>
    <dgm:cxn modelId="{AAEA9C4E-0740-AA4E-9AC2-258E4427B2C0}" type="presOf" srcId="{A8B2C999-40B7-8A41-8055-057FF1DB3763}" destId="{636DF598-3868-4E43-A440-67C235EE66A5}" srcOrd="0" destOrd="0" presId="urn:microsoft.com/office/officeart/2005/8/layout/process1"/>
    <dgm:cxn modelId="{3EF141FE-0CDB-314C-8146-4D425A67CCA0}" type="presOf" srcId="{EC8A0F05-2C46-5844-879D-88265F866528}" destId="{C997C7D9-8F92-8C4C-8CEC-165C3F12672C}" srcOrd="0" destOrd="0" presId="urn:microsoft.com/office/officeart/2005/8/layout/process1"/>
    <dgm:cxn modelId="{FFB891D4-40C8-6E40-8DA9-4B7B7AE58DE3}" srcId="{EDB6F632-F1B1-1C40-9B7E-E924F13ACCE4}" destId="{5CF70290-B0E6-7840-BBD7-344E4729953C}" srcOrd="4" destOrd="0" parTransId="{99DD6D96-DAE5-DF43-BF7A-893D3ADC8367}" sibTransId="{616E98B3-C9F5-CB44-9A08-AB5590FB0E70}"/>
    <dgm:cxn modelId="{CA4D4191-22A6-8040-8641-FC6A597BC782}" type="presOf" srcId="{EC8A0F05-2C46-5844-879D-88265F866528}" destId="{A3073499-DEDF-FD42-9427-A0C9D44BECC3}" srcOrd="1" destOrd="0" presId="urn:microsoft.com/office/officeart/2005/8/layout/process1"/>
    <dgm:cxn modelId="{CDDC89D8-AB93-6244-A4FB-408ED83E7D3A}" type="presOf" srcId="{EDB6F632-F1B1-1C40-9B7E-E924F13ACCE4}" destId="{BA3D9BEE-60A3-9243-9B69-D8FA7A82FEDE}" srcOrd="0" destOrd="0" presId="urn:microsoft.com/office/officeart/2005/8/layout/process1"/>
    <dgm:cxn modelId="{80BD70A9-6070-EF46-B68E-F9D9AEC2A53C}" type="presParOf" srcId="{BA3D9BEE-60A3-9243-9B69-D8FA7A82FEDE}" destId="{6AE7477B-0E18-2B4F-B5F6-69A51E611C8A}" srcOrd="0" destOrd="0" presId="urn:microsoft.com/office/officeart/2005/8/layout/process1"/>
    <dgm:cxn modelId="{7A80B84B-CFF3-6B4C-B9DE-6127267AB32C}" type="presParOf" srcId="{BA3D9BEE-60A3-9243-9B69-D8FA7A82FEDE}" destId="{FFD06A4C-859B-2047-96DA-FFFECCB64EDC}" srcOrd="1" destOrd="0" presId="urn:microsoft.com/office/officeart/2005/8/layout/process1"/>
    <dgm:cxn modelId="{5B019E44-141A-934C-9957-79377D47CA3C}" type="presParOf" srcId="{FFD06A4C-859B-2047-96DA-FFFECCB64EDC}" destId="{F42D4D89-AF93-644E-92CE-FCA3EF700758}" srcOrd="0" destOrd="0" presId="urn:microsoft.com/office/officeart/2005/8/layout/process1"/>
    <dgm:cxn modelId="{64D80F61-530C-4C40-B13E-B77C6D2B1833}" type="presParOf" srcId="{BA3D9BEE-60A3-9243-9B69-D8FA7A82FEDE}" destId="{5FEC0844-5586-AB40-8846-FF57B1F41B3F}" srcOrd="2" destOrd="0" presId="urn:microsoft.com/office/officeart/2005/8/layout/process1"/>
    <dgm:cxn modelId="{6FBCD197-CBDC-1645-8FD6-A6E57288F46C}" type="presParOf" srcId="{BA3D9BEE-60A3-9243-9B69-D8FA7A82FEDE}" destId="{C997C7D9-8F92-8C4C-8CEC-165C3F12672C}" srcOrd="3" destOrd="0" presId="urn:microsoft.com/office/officeart/2005/8/layout/process1"/>
    <dgm:cxn modelId="{C90844FE-C57D-EF43-BC7B-318838F25EA4}" type="presParOf" srcId="{C997C7D9-8F92-8C4C-8CEC-165C3F12672C}" destId="{A3073499-DEDF-FD42-9427-A0C9D44BECC3}" srcOrd="0" destOrd="0" presId="urn:microsoft.com/office/officeart/2005/8/layout/process1"/>
    <dgm:cxn modelId="{6C107D72-5F84-8140-874F-B790A2563166}" type="presParOf" srcId="{BA3D9BEE-60A3-9243-9B69-D8FA7A82FEDE}" destId="{0B02C6D9-7CED-6446-A834-B5B10FC53512}" srcOrd="4" destOrd="0" presId="urn:microsoft.com/office/officeart/2005/8/layout/process1"/>
    <dgm:cxn modelId="{19F480D2-3398-BC48-9859-EE2ED5DF6117}" type="presParOf" srcId="{BA3D9BEE-60A3-9243-9B69-D8FA7A82FEDE}" destId="{636DF598-3868-4E43-A440-67C235EE66A5}" srcOrd="5" destOrd="0" presId="urn:microsoft.com/office/officeart/2005/8/layout/process1"/>
    <dgm:cxn modelId="{A1C6534B-A1E4-9B4F-A729-B4070F92951D}" type="presParOf" srcId="{636DF598-3868-4E43-A440-67C235EE66A5}" destId="{C3471ECB-E77C-644F-A133-4360585F39C9}" srcOrd="0" destOrd="0" presId="urn:microsoft.com/office/officeart/2005/8/layout/process1"/>
    <dgm:cxn modelId="{06B18CC9-F309-7140-BD63-E27B7E839ED8}" type="presParOf" srcId="{BA3D9BEE-60A3-9243-9B69-D8FA7A82FEDE}" destId="{A8CD4AC1-8E59-1B45-982E-28389114F62F}" srcOrd="6" destOrd="0" presId="urn:microsoft.com/office/officeart/2005/8/layout/process1"/>
    <dgm:cxn modelId="{157A5FBE-CEFB-C440-A053-51C6A9B24AA7}" type="presParOf" srcId="{BA3D9BEE-60A3-9243-9B69-D8FA7A82FEDE}" destId="{46C905CF-A235-3149-9CEF-DBCF69A73166}" srcOrd="7" destOrd="0" presId="urn:microsoft.com/office/officeart/2005/8/layout/process1"/>
    <dgm:cxn modelId="{64EC010C-6A2D-AD40-B3F5-2F072ACD137D}" type="presParOf" srcId="{46C905CF-A235-3149-9CEF-DBCF69A73166}" destId="{90BDE101-8BD0-694B-BC29-D48EF6D1D865}" srcOrd="0" destOrd="0" presId="urn:microsoft.com/office/officeart/2005/8/layout/process1"/>
    <dgm:cxn modelId="{B8E59867-990E-A44E-A9A8-4F9E29CEFA28}" type="presParOf" srcId="{BA3D9BEE-60A3-9243-9B69-D8FA7A82FEDE}" destId="{C9763C1C-B465-A246-9F40-37879A5E66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26B0A-20B1-C94B-AB47-0151A22EDAB8}">
      <dsp:nvSpPr>
        <dsp:cNvPr id="0" name=""/>
        <dsp:cNvSpPr/>
      </dsp:nvSpPr>
      <dsp:spPr>
        <a:xfrm rot="5400000">
          <a:off x="525340" y="1055617"/>
          <a:ext cx="1580135" cy="2629310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597E2D-218F-6544-8609-D79A22303685}">
      <dsp:nvSpPr>
        <dsp:cNvPr id="0" name=""/>
        <dsp:cNvSpPr/>
      </dsp:nvSpPr>
      <dsp:spPr>
        <a:xfrm>
          <a:off x="261576" y="1841214"/>
          <a:ext cx="2373755" cy="208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REGIONAL or</a:t>
          </a:r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QUALIFIER</a:t>
          </a:r>
          <a:endParaRPr lang="en-US" sz="2200" kern="1200" dirty="0"/>
        </a:p>
      </dsp:txBody>
      <dsp:txXfrm>
        <a:off x="261576" y="1841214"/>
        <a:ext cx="2373755" cy="2080736"/>
      </dsp:txXfrm>
    </dsp:sp>
    <dsp:sp modelId="{C25F7007-E09B-BA4D-B422-CBAAEBF8B3F9}">
      <dsp:nvSpPr>
        <dsp:cNvPr id="0" name=""/>
        <dsp:cNvSpPr/>
      </dsp:nvSpPr>
      <dsp:spPr>
        <a:xfrm>
          <a:off x="2187453" y="862044"/>
          <a:ext cx="447878" cy="447878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B8D8C3-8B8C-D945-8FFA-3C1F7DC88F84}">
      <dsp:nvSpPr>
        <dsp:cNvPr id="0" name=""/>
        <dsp:cNvSpPr/>
      </dsp:nvSpPr>
      <dsp:spPr>
        <a:xfrm rot="5400000">
          <a:off x="3431281" y="336539"/>
          <a:ext cx="1580135" cy="2629310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EFB198-16D1-9742-96B6-EFFFF7C91DBD}">
      <dsp:nvSpPr>
        <dsp:cNvPr id="0" name=""/>
        <dsp:cNvSpPr/>
      </dsp:nvSpPr>
      <dsp:spPr>
        <a:xfrm>
          <a:off x="3167517" y="1122136"/>
          <a:ext cx="2373755" cy="208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STATE CHAMPIONSHIP</a:t>
          </a:r>
          <a:endParaRPr lang="en-US" sz="2200" kern="1200" dirty="0"/>
        </a:p>
      </dsp:txBody>
      <dsp:txXfrm>
        <a:off x="3167517" y="1122136"/>
        <a:ext cx="2373755" cy="2080736"/>
      </dsp:txXfrm>
    </dsp:sp>
    <dsp:sp modelId="{A68D33B1-C843-7C44-B1A8-7EEFF0F719EC}">
      <dsp:nvSpPr>
        <dsp:cNvPr id="0" name=""/>
        <dsp:cNvSpPr/>
      </dsp:nvSpPr>
      <dsp:spPr>
        <a:xfrm>
          <a:off x="5093394" y="142966"/>
          <a:ext cx="447878" cy="447878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A632BE-5395-E548-A5D4-125222C12EC0}">
      <dsp:nvSpPr>
        <dsp:cNvPr id="0" name=""/>
        <dsp:cNvSpPr/>
      </dsp:nvSpPr>
      <dsp:spPr>
        <a:xfrm rot="5400000">
          <a:off x="6337222" y="-382538"/>
          <a:ext cx="1580135" cy="2629310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2DC314-EB37-8142-8C91-E426BE4E8D84}">
      <dsp:nvSpPr>
        <dsp:cNvPr id="0" name=""/>
        <dsp:cNvSpPr/>
      </dsp:nvSpPr>
      <dsp:spPr>
        <a:xfrm>
          <a:off x="6073458" y="403058"/>
          <a:ext cx="2373755" cy="208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WORLD FESTIVAL and INTERNATIONAL OPENs</a:t>
          </a:r>
          <a:endParaRPr lang="en-US" sz="2200" kern="1200" dirty="0"/>
        </a:p>
      </dsp:txBody>
      <dsp:txXfrm>
        <a:off x="6073458" y="403058"/>
        <a:ext cx="2373755" cy="2080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7477B-0E18-2B4F-B5F6-69A51E611C8A}">
      <dsp:nvSpPr>
        <dsp:cNvPr id="0" name=""/>
        <dsp:cNvSpPr/>
      </dsp:nvSpPr>
      <dsp:spPr>
        <a:xfrm>
          <a:off x="4250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Pick Problem</a:t>
          </a:r>
        </a:p>
      </dsp:txBody>
      <dsp:txXfrm>
        <a:off x="27407" y="525305"/>
        <a:ext cx="1271412" cy="744322"/>
      </dsp:txXfrm>
    </dsp:sp>
    <dsp:sp modelId="{FFD06A4C-859B-2047-96DA-FFFECCB64EDC}">
      <dsp:nvSpPr>
        <dsp:cNvPr id="0" name=""/>
        <dsp:cNvSpPr/>
      </dsp:nvSpPr>
      <dsp:spPr>
        <a:xfrm>
          <a:off x="1453750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453750" y="799427"/>
        <a:ext cx="195551" cy="196078"/>
      </dsp:txXfrm>
    </dsp:sp>
    <dsp:sp modelId="{5FEC0844-5586-AB40-8846-FF57B1F41B3F}">
      <dsp:nvSpPr>
        <dsp:cNvPr id="0" name=""/>
        <dsp:cNvSpPr/>
      </dsp:nvSpPr>
      <dsp:spPr>
        <a:xfrm>
          <a:off x="1849068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Background Research</a:t>
          </a:r>
        </a:p>
      </dsp:txBody>
      <dsp:txXfrm>
        <a:off x="1872225" y="525305"/>
        <a:ext cx="1271412" cy="744322"/>
      </dsp:txXfrm>
    </dsp:sp>
    <dsp:sp modelId="{C997C7D9-8F92-8C4C-8CEC-165C3F12672C}">
      <dsp:nvSpPr>
        <dsp:cNvPr id="0" name=""/>
        <dsp:cNvSpPr/>
      </dsp:nvSpPr>
      <dsp:spPr>
        <a:xfrm>
          <a:off x="3298567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298567" y="799427"/>
        <a:ext cx="195551" cy="196078"/>
      </dsp:txXfrm>
    </dsp:sp>
    <dsp:sp modelId="{0B02C6D9-7CED-6446-A834-B5B10FC53512}">
      <dsp:nvSpPr>
        <dsp:cNvPr id="0" name=""/>
        <dsp:cNvSpPr/>
      </dsp:nvSpPr>
      <dsp:spPr>
        <a:xfrm>
          <a:off x="3693885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Innovative Solution</a:t>
          </a:r>
        </a:p>
      </dsp:txBody>
      <dsp:txXfrm>
        <a:off x="3717042" y="525305"/>
        <a:ext cx="1271412" cy="744322"/>
      </dsp:txXfrm>
    </dsp:sp>
    <dsp:sp modelId="{636DF598-3868-4E43-A440-67C235EE66A5}">
      <dsp:nvSpPr>
        <dsp:cNvPr id="0" name=""/>
        <dsp:cNvSpPr/>
      </dsp:nvSpPr>
      <dsp:spPr>
        <a:xfrm>
          <a:off x="5143385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143385" y="799427"/>
        <a:ext cx="195551" cy="196078"/>
      </dsp:txXfrm>
    </dsp:sp>
    <dsp:sp modelId="{A8CD4AC1-8E59-1B45-982E-28389114F62F}">
      <dsp:nvSpPr>
        <dsp:cNvPr id="0" name=""/>
        <dsp:cNvSpPr/>
      </dsp:nvSpPr>
      <dsp:spPr>
        <a:xfrm>
          <a:off x="5538703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Test Solution</a:t>
          </a:r>
          <a:endParaRPr lang="en-US" sz="1500" kern="1200" dirty="0"/>
        </a:p>
      </dsp:txBody>
      <dsp:txXfrm>
        <a:off x="5561860" y="525305"/>
        <a:ext cx="1271412" cy="744322"/>
      </dsp:txXfrm>
    </dsp:sp>
    <dsp:sp modelId="{46C905CF-A235-3149-9CEF-DBCF69A73166}">
      <dsp:nvSpPr>
        <dsp:cNvPr id="0" name=""/>
        <dsp:cNvSpPr/>
      </dsp:nvSpPr>
      <dsp:spPr>
        <a:xfrm>
          <a:off x="6988202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988202" y="799427"/>
        <a:ext cx="195551" cy="196078"/>
      </dsp:txXfrm>
    </dsp:sp>
    <dsp:sp modelId="{C9763C1C-B465-A246-9F40-37879A5E66DE}">
      <dsp:nvSpPr>
        <dsp:cNvPr id="0" name=""/>
        <dsp:cNvSpPr/>
      </dsp:nvSpPr>
      <dsp:spPr>
        <a:xfrm>
          <a:off x="7383520" y="502148"/>
          <a:ext cx="1317726" cy="790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Sharing/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Presentation</a:t>
          </a:r>
        </a:p>
      </dsp:txBody>
      <dsp:txXfrm>
        <a:off x="7406677" y="525305"/>
        <a:ext cx="1271412" cy="7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832D1-3B48-B946-B455-D5D23A2D9403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E7AAD-BD6D-4549-991F-45353D540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25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B7856-DCCA-4441-9663-C1945EB9682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0405A-C828-A846-81DA-BAF767097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44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5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61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954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Right side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985AEE0-3598-4062-9022-895D296AD73A}" type="slidenum">
              <a:rPr lang="en-US">
                <a:latin typeface="Calibri" pitchFamily="34" charset="0"/>
              </a:rPr>
              <a:pPr eaLnBrk="1" hangingPunct="1"/>
              <a:t>62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8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3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0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5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76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4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3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1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B35B-72BE-3D44-8F64-D58DC502FA67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7E4C-5A00-5848-801E-CC479F01689C}" type="datetime1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6DFC-6EE5-D042-8BAA-54748D0B88D3}" type="datetime1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08" y="293078"/>
            <a:ext cx="8534400" cy="1019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85344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2CB5A-87C3-C044-ADF9-CAB0C8A9A4A3}" type="datetime1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93748" y="6172201"/>
            <a:ext cx="3137787" cy="465710"/>
          </a:xfrm>
        </p:spPr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90E8EF1-B5D9-884C-9B1B-800721BC797C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Copyright 2017, EV3Lessons (Last Edit: 8/12/17)</a:t>
            </a:r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F2BC4-F962-444C-BE2F-902896A2F5E7}" type="datetime1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E67F-0FB1-7543-9D39-4858338659E9}" type="datetime1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9A1ADE7-2C07-0B42-8832-2BC44FEF6439}" type="datetime1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95D1-0C00-4546-B3DC-23EAD05185E5}" type="datetime1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6A876-2171-FA4D-A49D-5A184324C346}" type="datetime1">
              <a:rPr lang="en-US" smtClean="0"/>
              <a:t>8/22/17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D4DC5-DD0E-0740-846B-61FB716CA7FF}" type="datetime1">
              <a:rPr lang="en-US" smtClean="0"/>
              <a:t>8/22/17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077" y="281354"/>
            <a:ext cx="8586203" cy="844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077" y="1277815"/>
            <a:ext cx="8622779" cy="4894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3741D4B-8104-D741-9081-C2F168C434B6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5295A1AA-1C1C-1D42-A68A-D4A2E4B4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8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tm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tags" Target="../tags/tag25.xml"/><Relationship Id="rId12" Type="http://schemas.openxmlformats.org/officeDocument/2006/relationships/tags" Target="../tags/tag26.xml"/><Relationship Id="rId13" Type="http://schemas.openxmlformats.org/officeDocument/2006/relationships/tags" Target="../tags/tag27.xml"/><Relationship Id="rId14" Type="http://schemas.openxmlformats.org/officeDocument/2006/relationships/tags" Target="../tags/tag28.xml"/><Relationship Id="rId15" Type="http://schemas.openxmlformats.org/officeDocument/2006/relationships/tags" Target="../tags/tag29.xml"/><Relationship Id="rId16" Type="http://schemas.openxmlformats.org/officeDocument/2006/relationships/tags" Target="../tags/tag30.xml"/><Relationship Id="rId17" Type="http://schemas.openxmlformats.org/officeDocument/2006/relationships/tags" Target="../tags/tag31.xml"/><Relationship Id="rId18" Type="http://schemas.openxmlformats.org/officeDocument/2006/relationships/tags" Target="../tags/tag32.xml"/><Relationship Id="rId19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tags" Target="../tags/tag23.xml"/><Relationship Id="rId10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52.png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52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v3lessons.com/resources/scorer/index.html" TargetMode="External"/><Relationship Id="rId3" Type="http://schemas.openxmlformats.org/officeDocument/2006/relationships/hyperlink" Target="http://www.firstlegoleague.org/challenge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108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692" y="3408359"/>
            <a:ext cx="87506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80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FIRST LEGO </a:t>
            </a:r>
            <a:r>
              <a:rPr lang="en-US" sz="8000" cap="all" dirty="0" smtClean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League:</a:t>
            </a:r>
            <a:endParaRPr lang="en-US" sz="80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8000" cap="all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Share &amp; Learn </a:t>
            </a:r>
            <a:endParaRPr lang="en-US" sz="8000" cap="all" dirty="0" smtClean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8000" cap="all" dirty="0" smtClean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Beginner Workshop</a:t>
            </a:r>
            <a:endParaRPr lang="en-US" sz="8000" cap="all" dirty="0"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250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OUR EXPERIENCES: OUTREACH </a:t>
            </a:r>
            <a:r>
              <a:rPr lang="en-US" dirty="0"/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3880139" cy="4648200"/>
          </a:xfrm>
        </p:spPr>
        <p:txBody>
          <a:bodyPr/>
          <a:lstStyle/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r>
              <a:rPr lang="en-US" dirty="0"/>
              <a:t>Goal is to spread FIRST and STEM </a:t>
            </a:r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/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r>
              <a:rPr lang="en-US" dirty="0"/>
              <a:t>Example Outreach Events:</a:t>
            </a:r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/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/>
              <a:t>Public Library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/>
              <a:t>School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Museum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Mall</a:t>
            </a:r>
            <a:endParaRPr lang="en-US" dirty="0"/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Mini Maker Faire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Barnes &amp; Noble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State Fair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30"/>
          <a:stretch/>
        </p:blipFill>
        <p:spPr>
          <a:xfrm>
            <a:off x="3892311" y="1524000"/>
            <a:ext cx="4899997" cy="366793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TEAMWORK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4316203" cy="4648200"/>
          </a:xfrm>
        </p:spPr>
        <p:txBody>
          <a:bodyPr/>
          <a:lstStyle/>
          <a:p>
            <a:r>
              <a:rPr lang="en-US" dirty="0"/>
              <a:t>Doing Core Value Activities within your team or with other teams can help you become a better team</a:t>
            </a:r>
          </a:p>
          <a:p>
            <a:r>
              <a:rPr lang="en-US" dirty="0"/>
              <a:t>Team we coached improved teamwork skills through the activities we gave them</a:t>
            </a:r>
          </a:p>
          <a:p>
            <a:r>
              <a:rPr lang="en-US" dirty="0"/>
              <a:t>Where can you get sample team building activities activities?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EV3Lessons.com (Resources) </a:t>
            </a:r>
            <a:r>
              <a:rPr lang="en-US" dirty="0" smtClean="0">
                <a:solidFill>
                  <a:srgbClr val="FF0000"/>
                </a:solidFill>
              </a:rPr>
              <a:t>has activities </a:t>
            </a:r>
            <a:r>
              <a:rPr lang="en-US" dirty="0">
                <a:solidFill>
                  <a:srgbClr val="FF0000"/>
                </a:solidFill>
              </a:rPr>
              <a:t>to 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534" y="1523999"/>
            <a:ext cx="3664774" cy="2433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65075">
            <a:off x="4455558" y="3225941"/>
            <a:ext cx="2240861" cy="290928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GRACIOUS PROFESSIONALISM &amp; COOPERTITION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542" y="1447177"/>
            <a:ext cx="8334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Supporting other teams at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Helping them at events (sharing parts)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Presenting projects to another team to get feedback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3" y="3022169"/>
            <a:ext cx="8412793" cy="291380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DO A CORE VALUES ACTIVITY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543" y="1447177"/>
            <a:ext cx="4507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Have each team attending do </a:t>
            </a:r>
            <a:r>
              <a:rPr lang="en-US" sz="2400" smtClean="0"/>
              <a:t>an activity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8" t="26201" r="19213" b="8863"/>
          <a:stretch/>
        </p:blipFill>
        <p:spPr>
          <a:xfrm>
            <a:off x="4965248" y="1551053"/>
            <a:ext cx="3222172" cy="2380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2" t="25102" r="20757"/>
          <a:stretch/>
        </p:blipFill>
        <p:spPr>
          <a:xfrm>
            <a:off x="457543" y="2393895"/>
            <a:ext cx="4107619" cy="350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48" y="4144838"/>
            <a:ext cx="3222172" cy="2416629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1932995" y="5353152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599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Research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group research project related to the year’s theme</a:t>
            </a:r>
          </a:p>
          <a:p>
            <a:r>
              <a:rPr lang="en-US" dirty="0" smtClean="0"/>
              <a:t>Come up with an innovative solution to a real-world problem</a:t>
            </a:r>
          </a:p>
          <a:p>
            <a:endParaRPr lang="en-US" dirty="0"/>
          </a:p>
          <a:p>
            <a:r>
              <a:rPr lang="en-US" dirty="0" smtClean="0"/>
              <a:t>Themes:</a:t>
            </a:r>
          </a:p>
          <a:p>
            <a:pPr lvl="1"/>
            <a:r>
              <a:rPr lang="en-US" dirty="0" smtClean="0"/>
              <a:t>2011: Food Factor (food safety)</a:t>
            </a:r>
          </a:p>
          <a:p>
            <a:pPr lvl="1"/>
            <a:r>
              <a:rPr lang="en-US" dirty="0" smtClean="0"/>
              <a:t>2012: Senior Solutions (senior citizens)</a:t>
            </a:r>
          </a:p>
          <a:p>
            <a:pPr lvl="1"/>
            <a:r>
              <a:rPr lang="en-US" dirty="0" smtClean="0"/>
              <a:t>2013: Nature’s Fury (natural disasters)</a:t>
            </a:r>
          </a:p>
          <a:p>
            <a:pPr lvl="1"/>
            <a:r>
              <a:rPr lang="en-US" dirty="0" smtClean="0"/>
              <a:t>2014: World Class (education)</a:t>
            </a:r>
          </a:p>
          <a:p>
            <a:pPr lvl="1"/>
            <a:r>
              <a:rPr lang="en-US" dirty="0" smtClean="0"/>
              <a:t>2015: Trash Trek (garbage)</a:t>
            </a:r>
          </a:p>
          <a:p>
            <a:pPr lvl="1"/>
            <a:r>
              <a:rPr lang="en-US" dirty="0" smtClean="0"/>
              <a:t>2016: Animal Allies (animals)</a:t>
            </a:r>
          </a:p>
          <a:p>
            <a:pPr lvl="1"/>
            <a:r>
              <a:rPr lang="en-US" dirty="0" smtClean="0"/>
              <a:t>2017: Hydro Dynamics (water)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723" y="4774222"/>
            <a:ext cx="134112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47" y="2895599"/>
            <a:ext cx="1414921" cy="71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38" y="3708361"/>
            <a:ext cx="2203938" cy="10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30" name="Group 2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31" name="Oval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Placeholder 11" descr="Screen Clipping">
            <a:extLst>
              <a:ext uri="{FF2B5EF4-FFF2-40B4-BE49-F238E27FC236}">
                <a16:creationId xmlns:a16="http://schemas.microsoft.com/office/drawing/2014/main" xmlns="" id="{EA2E2E80-5185-4544-A19D-705E74525C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/>
          <a:stretch/>
        </p:blipFill>
        <p:spPr>
          <a:xfrm>
            <a:off x="482394" y="685440"/>
            <a:ext cx="4088720" cy="5488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A7758A-317B-4826-903D-0A6D3757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851" y="484632"/>
            <a:ext cx="3871451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dirty="0"/>
              <a:t>Project Rubric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49A7105-7A67-4E63-940D-D7761F3C1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5851" y="1795346"/>
            <a:ext cx="3871450" cy="4418641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b="1" u="sng" dirty="0">
                <a:solidFill>
                  <a:schemeClr val="tx1"/>
                </a:solidFill>
              </a:rPr>
              <a:t>Research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600" dirty="0"/>
              <a:t>I</a:t>
            </a:r>
            <a:r>
              <a:rPr lang="en-US" sz="1600" dirty="0" smtClean="0"/>
              <a:t>dentify a problem and </a:t>
            </a:r>
            <a:r>
              <a:rPr lang="en-US" sz="1600" dirty="0"/>
              <a:t>analyze existing </a:t>
            </a:r>
            <a:r>
              <a:rPr lang="en-US" sz="1600" dirty="0" smtClean="0"/>
              <a:t>solutions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b="1" u="sng" dirty="0" smtClean="0">
                <a:solidFill>
                  <a:schemeClr val="tx1"/>
                </a:solidFill>
              </a:rPr>
              <a:t>Innovative Solution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450" dirty="0" smtClean="0"/>
              <a:t>Develop a solution to your problem and understand what it would take to implement this idea.</a:t>
            </a:r>
            <a:endParaRPr lang="en-US" sz="1450" b="1" u="sng" dirty="0">
              <a:solidFill>
                <a:schemeClr val="tx1"/>
              </a:solidFill>
            </a:endParaRPr>
          </a:p>
          <a:p>
            <a:pPr indent="-182880">
              <a:buFont typeface="Wingdings" pitchFamily="2" charset="2"/>
              <a:buChar char="§"/>
            </a:pPr>
            <a:r>
              <a:rPr lang="en-US" sz="1750" b="1" u="sng" dirty="0" smtClean="0">
                <a:solidFill>
                  <a:schemeClr val="tx1"/>
                </a:solidFill>
              </a:rPr>
              <a:t>Presentation</a:t>
            </a:r>
            <a:endParaRPr lang="en-US" sz="1750" b="1" u="sng" dirty="0">
              <a:solidFill>
                <a:schemeClr val="tx1"/>
              </a:solidFill>
            </a:endParaRPr>
          </a:p>
          <a:p>
            <a:pPr marL="565151" lvl="1" indent="-182880">
              <a:buFont typeface="Wingdings" pitchFamily="2" charset="2"/>
              <a:buChar char="§"/>
            </a:pPr>
            <a:r>
              <a:rPr lang="en-US" sz="1450" dirty="0"/>
              <a:t>Share </a:t>
            </a:r>
            <a:r>
              <a:rPr lang="en-US" sz="1450" dirty="0" smtClean="0"/>
              <a:t>your </a:t>
            </a:r>
            <a:r>
              <a:rPr lang="en-US" sz="1450" dirty="0"/>
              <a:t>project with </a:t>
            </a:r>
            <a:r>
              <a:rPr lang="en-US" sz="1450" dirty="0" smtClean="0"/>
              <a:t>people/organizations </a:t>
            </a:r>
          </a:p>
          <a:p>
            <a:pPr marL="565151" lvl="1" indent="-182880">
              <a:buFont typeface="Wingdings" pitchFamily="2" charset="2"/>
              <a:buChar char="§"/>
            </a:pPr>
            <a:r>
              <a:rPr lang="en-US" sz="1450" dirty="0" smtClean="0">
                <a:solidFill>
                  <a:schemeClr val="tx1"/>
                </a:solidFill>
              </a:rPr>
              <a:t>Create an </a:t>
            </a:r>
            <a:r>
              <a:rPr lang="en-US" sz="1450" dirty="0">
                <a:solidFill>
                  <a:schemeClr val="tx1"/>
                </a:solidFill>
              </a:rPr>
              <a:t>effective presentation </a:t>
            </a:r>
            <a:r>
              <a:rPr lang="en-US" sz="1450" dirty="0" smtClean="0"/>
              <a:t>for judges</a:t>
            </a:r>
            <a:endParaRPr lang="en-US" sz="1450" dirty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600" dirty="0" smtClean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FF0000"/>
                </a:solidFill>
              </a:rPr>
              <a:t>Note: New Rubric for 2017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0E1689-69B1-45FA-A58E-45C2650E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3346" y="6272784"/>
            <a:ext cx="4800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295A1AA-1C1C-1D42-A68A-D4A2E4B47F7A}" type="slidenum">
              <a:rPr lang="en-US" sz="1400" smtClean="0">
                <a:latin typeface="+mj-lt"/>
              </a:rPr>
              <a:pPr>
                <a:spcAft>
                  <a:spcPts val="600"/>
                </a:spcAft>
              </a:pPr>
              <a:t>16</a:t>
            </a:fld>
            <a:endParaRPr lang="en-US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372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Process: TIPS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835166"/>
            <a:ext cx="157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Take time to understand what solutions already exist.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8263" y="2835166"/>
            <a:ext cx="17826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Think about how your </a:t>
            </a:r>
            <a:r>
              <a:rPr lang="en-US" sz="1600" dirty="0"/>
              <a:t>team solve the problem</a:t>
            </a:r>
            <a:r>
              <a:rPr lang="en-US" sz="1600" dirty="0" smtClean="0"/>
              <a:t>?</a:t>
            </a:r>
          </a:p>
          <a:p>
            <a:endParaRPr lang="en-US" sz="1600" dirty="0"/>
          </a:p>
          <a:p>
            <a:r>
              <a:rPr lang="en-US" sz="1600" dirty="0" smtClean="0"/>
              <a:t>How can you implement the idea?</a:t>
            </a:r>
          </a:p>
          <a:p>
            <a:endParaRPr lang="en-US" sz="1600" dirty="0"/>
          </a:p>
          <a:p>
            <a:r>
              <a:rPr lang="en-US" sz="1600" dirty="0" smtClean="0"/>
              <a:t>Doesn’t have to be 100% novel. Can be an improvement.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664741" y="2856794"/>
            <a:ext cx="1638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Test the idea or create a simple prototype of some kind (out of LEGO, cardboard)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470437" y="2835166"/>
            <a:ext cx="157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Share </a:t>
            </a:r>
            <a:r>
              <a:rPr lang="en-US" sz="1600" dirty="0" smtClean="0"/>
              <a:t>your solution with </a:t>
            </a:r>
            <a:r>
              <a:rPr lang="en-US" sz="1600" dirty="0"/>
              <a:t>someone who </a:t>
            </a:r>
            <a:r>
              <a:rPr lang="en-US" sz="1600" dirty="0" smtClean="0"/>
              <a:t>will benefit</a:t>
            </a:r>
          </a:p>
          <a:p>
            <a:endParaRPr lang="en-US" sz="1600" dirty="0"/>
          </a:p>
          <a:p>
            <a:r>
              <a:rPr lang="en-US" sz="1600" dirty="0"/>
              <a:t>C</a:t>
            </a:r>
            <a:r>
              <a:rPr lang="en-US" sz="1600" dirty="0" smtClean="0"/>
              <a:t>reate a presentation for the judges.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76077" y="2835166"/>
            <a:ext cx="1694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Always </a:t>
            </a:r>
            <a:r>
              <a:rPr lang="en-US" sz="1600" dirty="0"/>
              <a:t>f</a:t>
            </a:r>
            <a:r>
              <a:rPr lang="en-US" sz="1600" dirty="0" smtClean="0"/>
              <a:t>ollow </a:t>
            </a:r>
            <a:r>
              <a:rPr lang="en-US" sz="1600" dirty="0"/>
              <a:t>challenge guidelines</a:t>
            </a:r>
            <a:r>
              <a:rPr lang="en-US" sz="1600" dirty="0" smtClean="0"/>
              <a:t>. </a:t>
            </a:r>
          </a:p>
          <a:p>
            <a:endParaRPr lang="en-US" sz="1600" dirty="0"/>
          </a:p>
          <a:p>
            <a:r>
              <a:rPr lang="en-US" sz="1600" dirty="0" smtClean="0"/>
              <a:t>Sometimes there are specific rules. (Must have a senior partner) 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91774" y="1307982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6331" y="1307982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Innovative 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7565" y="1307982"/>
            <a:ext cx="118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Sharing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37893778"/>
              </p:ext>
            </p:extLst>
          </p:nvPr>
        </p:nvGraphicFramePr>
        <p:xfrm>
          <a:off x="257908" y="1280332"/>
          <a:ext cx="8705498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8225438" cy="4648200"/>
          </a:xfrm>
        </p:spPr>
        <p:txBody>
          <a:bodyPr/>
          <a:lstStyle/>
          <a:p>
            <a:r>
              <a:rPr lang="en-US" dirty="0"/>
              <a:t>No one way to present</a:t>
            </a:r>
          </a:p>
          <a:p>
            <a:r>
              <a:rPr lang="en-US" dirty="0"/>
              <a:t>Game Show</a:t>
            </a:r>
            <a:r>
              <a:rPr lang="en-US" dirty="0">
                <a:sym typeface="Wingdings"/>
              </a:rPr>
              <a:t> </a:t>
            </a:r>
          </a:p>
          <a:p>
            <a:pPr lvl="1"/>
            <a:r>
              <a:rPr lang="en-US" dirty="0">
                <a:sym typeface="Wingdings"/>
              </a:rPr>
              <a:t>Example: Shark Tank</a:t>
            </a:r>
            <a:endParaRPr lang="en-US" dirty="0"/>
          </a:p>
          <a:p>
            <a:r>
              <a:rPr lang="en-US" dirty="0"/>
              <a:t>Movie/Cartoon Theme</a:t>
            </a:r>
          </a:p>
          <a:p>
            <a:pPr lvl="1"/>
            <a:r>
              <a:rPr lang="en-US" dirty="0">
                <a:sym typeface="Wingdings"/>
              </a:rPr>
              <a:t>Example: Snow White</a:t>
            </a:r>
          </a:p>
          <a:p>
            <a:r>
              <a:rPr lang="en-US" dirty="0"/>
              <a:t>Informative Lecture</a:t>
            </a:r>
          </a:p>
          <a:p>
            <a:r>
              <a:rPr lang="en-US" dirty="0"/>
              <a:t>Magic Show</a:t>
            </a:r>
          </a:p>
          <a:p>
            <a:r>
              <a:rPr lang="en-US" dirty="0"/>
              <a:t>Connected to your team name </a:t>
            </a:r>
          </a:p>
          <a:p>
            <a:pPr lvl="1"/>
            <a:r>
              <a:rPr lang="en-US" dirty="0"/>
              <a:t>Example: Star Wars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1312986"/>
            <a:ext cx="3561940" cy="2379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0367" y="3036790"/>
            <a:ext cx="337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Credit: Razorback Open, 2015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5265" y="3788628"/>
            <a:ext cx="3587043" cy="2383572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9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2011: Food Factor (food safety)</a:t>
            </a:r>
          </a:p>
          <a:p>
            <a:pPr lvl="1"/>
            <a:r>
              <a:rPr lang="en-US" dirty="0" smtClean="0"/>
              <a:t>Detecting spoilt milk</a:t>
            </a:r>
          </a:p>
          <a:p>
            <a:r>
              <a:rPr lang="en-US" b="1" dirty="0" smtClean="0"/>
              <a:t>2012: Senior Solutions (senior citizens)</a:t>
            </a:r>
          </a:p>
          <a:p>
            <a:pPr lvl="1"/>
            <a:r>
              <a:rPr lang="en-US" dirty="0" smtClean="0"/>
              <a:t>Helping seniors remember where they left their processions</a:t>
            </a:r>
          </a:p>
          <a:p>
            <a:r>
              <a:rPr lang="en-US" b="1" dirty="0" smtClean="0"/>
              <a:t>2013: Nature’s Fury (natural disasters)</a:t>
            </a:r>
          </a:p>
          <a:p>
            <a:pPr lvl="1"/>
            <a:r>
              <a:rPr lang="en-US" dirty="0" smtClean="0"/>
              <a:t>An early-warning ash detection system for airplanes</a:t>
            </a:r>
          </a:p>
          <a:p>
            <a:r>
              <a:rPr lang="en-US" b="1" dirty="0" smtClean="0"/>
              <a:t>2014: World Class (education)</a:t>
            </a:r>
          </a:p>
          <a:p>
            <a:pPr lvl="1"/>
            <a:r>
              <a:rPr lang="en-US" dirty="0" smtClean="0"/>
              <a:t>A better way to learn to program the EV3 (EV3Lessons.com)</a:t>
            </a:r>
          </a:p>
          <a:p>
            <a:r>
              <a:rPr lang="en-US" b="1" dirty="0" smtClean="0"/>
              <a:t>2015: Trash Trek (garbage)</a:t>
            </a:r>
          </a:p>
          <a:p>
            <a:pPr lvl="1"/>
            <a:r>
              <a:rPr lang="en-US" dirty="0" smtClean="0"/>
              <a:t>A more efficient way to recycle batteries (</a:t>
            </a:r>
            <a:r>
              <a:rPr lang="en-US" dirty="0" err="1" smtClean="0"/>
              <a:t>InvisiSort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2016: Animal Allies (animals)</a:t>
            </a:r>
          </a:p>
          <a:p>
            <a:pPr lvl="1"/>
            <a:r>
              <a:rPr lang="en-US" dirty="0" smtClean="0"/>
              <a:t>Bats getting killed by wind turbines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32" y="1247559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830" y="3029551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953" y="4767234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3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a sample presentation video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project videos available on YouTube. </a:t>
            </a:r>
          </a:p>
          <a:p>
            <a:r>
              <a:rPr lang="en-US" dirty="0" smtClean="0"/>
              <a:t>Encore Performances from World Festival are available online.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20</a:t>
            </a:fld>
            <a:endParaRPr lang="en-US"/>
          </a:p>
        </p:txBody>
      </p:sp>
      <p:sp>
        <p:nvSpPr>
          <p:cNvPr id="5" name="Explosion 2 4"/>
          <p:cNvSpPr/>
          <p:nvPr/>
        </p:nvSpPr>
        <p:spPr>
          <a:xfrm>
            <a:off x="2785402" y="3282411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Customize this slide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5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INNOVATION AWARD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8534400" cy="4648200"/>
          </a:xfrm>
        </p:spPr>
        <p:txBody>
          <a:bodyPr/>
          <a:lstStyle/>
          <a:p>
            <a:r>
              <a:rPr lang="en-US" dirty="0"/>
              <a:t>Nominated by local </a:t>
            </a:r>
            <a:r>
              <a:rPr lang="en-US" dirty="0" smtClean="0"/>
              <a:t>tournament (usually the highest scoring team in Innovative Solution, but can vary in some regions)</a:t>
            </a:r>
            <a:endParaRPr lang="en-US" dirty="0"/>
          </a:p>
          <a:p>
            <a:r>
              <a:rPr lang="en-US" dirty="0"/>
              <a:t>Fill in online application </a:t>
            </a:r>
            <a:r>
              <a:rPr lang="en-US" dirty="0" smtClean="0"/>
              <a:t>in </a:t>
            </a:r>
            <a:r>
              <a:rPr lang="en-US" dirty="0"/>
              <a:t>March</a:t>
            </a:r>
          </a:p>
          <a:p>
            <a:r>
              <a:rPr lang="en-US" dirty="0"/>
              <a:t>Top 20 invited to D.C</a:t>
            </a:r>
          </a:p>
          <a:p>
            <a:r>
              <a:rPr lang="en-US" dirty="0"/>
              <a:t>Present to a panel of judges</a:t>
            </a:r>
          </a:p>
          <a:p>
            <a:r>
              <a:rPr lang="en-US" dirty="0"/>
              <a:t>Attend workshops on patents and innovation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28" y="3848100"/>
            <a:ext cx="3979080" cy="2065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3228" y="3842911"/>
            <a:ext cx="3979080" cy="207105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9" name="Explosion 2 8"/>
          <p:cNvSpPr/>
          <p:nvPr/>
        </p:nvSpPr>
        <p:spPr>
          <a:xfrm>
            <a:off x="5887965" y="181609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7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485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ASPECTS OF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4271562" cy="4648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Rules changes in recent </a:t>
            </a:r>
            <a:r>
              <a:rPr lang="en-US" dirty="0" smtClean="0"/>
              <a:t>years and get familiar with some of these terms</a:t>
            </a:r>
            <a:endParaRPr lang="en-US" dirty="0"/>
          </a:p>
          <a:p>
            <a:pPr lvl="1"/>
            <a:r>
              <a:rPr lang="en-US" dirty="0"/>
              <a:t>Height</a:t>
            </a:r>
          </a:p>
          <a:p>
            <a:pPr lvl="1"/>
            <a:r>
              <a:rPr lang="en-US" dirty="0"/>
              <a:t>Junk</a:t>
            </a:r>
          </a:p>
          <a:p>
            <a:pPr lvl="1"/>
            <a:r>
              <a:rPr lang="en-US" dirty="0"/>
              <a:t>Sprawl</a:t>
            </a:r>
          </a:p>
          <a:p>
            <a:pPr lvl="1"/>
            <a:r>
              <a:rPr lang="en-US" dirty="0"/>
              <a:t>Touch Penalties</a:t>
            </a:r>
          </a:p>
          <a:p>
            <a:pPr lvl="1"/>
            <a:r>
              <a:rPr lang="en-US" dirty="0"/>
              <a:t>Base rules about in/out</a:t>
            </a:r>
          </a:p>
          <a:p>
            <a:pPr lvl="1"/>
            <a:r>
              <a:rPr lang="en-US" dirty="0"/>
              <a:t>Partially in versus fully in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Scoring</a:t>
            </a:r>
          </a:p>
          <a:p>
            <a:pPr lvl="1"/>
            <a:r>
              <a:rPr lang="en-US" dirty="0"/>
              <a:t>Track your own score during the season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http://ev3lessons.com/resources/scorer/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70" y="1654564"/>
            <a:ext cx="4262838" cy="38292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6533" y="1299109"/>
            <a:ext cx="235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Sample Scorer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3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TERMS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4462682" cy="46482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mission</a:t>
            </a:r>
            <a:r>
              <a:rPr lang="en-US" dirty="0" smtClean="0"/>
              <a:t> is one of the approx.15 tasks that the robot must complete on the FIRST LEGO League table.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Run</a:t>
            </a:r>
            <a:r>
              <a:rPr lang="en-US" dirty="0" smtClean="0"/>
              <a:t> (sortie) is every time the robot leaves the base area.  During this run, the robot may complete one or more missions.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base robot</a:t>
            </a:r>
            <a:r>
              <a:rPr lang="en-US" dirty="0" smtClean="0"/>
              <a:t> is just the main MINDSTORMS robot chassis. The </a:t>
            </a:r>
            <a:r>
              <a:rPr lang="en-US" dirty="0" smtClean="0">
                <a:solidFill>
                  <a:srgbClr val="FF0000"/>
                </a:solidFill>
              </a:rPr>
              <a:t>attachments</a:t>
            </a:r>
            <a:r>
              <a:rPr lang="en-US" dirty="0" smtClean="0"/>
              <a:t> are other mechanisms added to the base robot to complete a mission (e.g. an arm)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90" y="1524000"/>
            <a:ext cx="3877056" cy="1882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4890" y="3617932"/>
            <a:ext cx="3210650" cy="2530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27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mission has different points, is in a different location, and often is activated differently.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Time </a:t>
            </a:r>
            <a:r>
              <a:rPr lang="en-US" dirty="0">
                <a:solidFill>
                  <a:srgbClr val="FF0000"/>
                </a:solidFill>
              </a:rPr>
              <a:t>Limit: </a:t>
            </a:r>
            <a:r>
              <a:rPr lang="en-US" dirty="0"/>
              <a:t>2 mins 30 seconds</a:t>
            </a:r>
          </a:p>
          <a:p>
            <a:pPr lvl="1"/>
            <a:r>
              <a:rPr lang="en-US" dirty="0"/>
              <a:t>Do the greatest number of missions/points you can in this time</a:t>
            </a:r>
          </a:p>
          <a:p>
            <a:r>
              <a:rPr lang="en-US" dirty="0">
                <a:solidFill>
                  <a:srgbClr val="FF0000"/>
                </a:solidFill>
              </a:rPr>
              <a:t>Beginner Team:</a:t>
            </a:r>
          </a:p>
          <a:p>
            <a:pPr lvl="1"/>
            <a:r>
              <a:rPr lang="en-US" dirty="0"/>
              <a:t>Try to group missions (by area). These might be doable together (in one run)</a:t>
            </a:r>
          </a:p>
          <a:p>
            <a:pPr lvl="1"/>
            <a:r>
              <a:rPr lang="en-US" dirty="0"/>
              <a:t>Missions closer to base first</a:t>
            </a:r>
          </a:p>
          <a:p>
            <a:pPr lvl="1"/>
            <a:r>
              <a:rPr lang="en-US" dirty="0"/>
              <a:t>Once those missions are reliable, work your way out</a:t>
            </a:r>
          </a:p>
          <a:p>
            <a:r>
              <a:rPr lang="en-US" dirty="0">
                <a:solidFill>
                  <a:srgbClr val="FF0000"/>
                </a:solidFill>
              </a:rPr>
              <a:t>Intermediate Team</a:t>
            </a:r>
          </a:p>
          <a:p>
            <a:pPr lvl="1"/>
            <a:r>
              <a:rPr lang="en-US" dirty="0"/>
              <a:t>Do missions further away on the game board</a:t>
            </a:r>
          </a:p>
          <a:p>
            <a:pPr lvl="1"/>
            <a:r>
              <a:rPr lang="en-US" dirty="0"/>
              <a:t>Combine more missions together</a:t>
            </a:r>
          </a:p>
          <a:p>
            <a:pPr lvl="1"/>
            <a:r>
              <a:rPr lang="en-US" dirty="0"/>
              <a:t>See if one attachment might be able to accomplish more than one 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 RUBRIC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290085"/>
            <a:ext cx="3684237" cy="4648200"/>
          </a:xfrm>
        </p:spPr>
        <p:txBody>
          <a:bodyPr/>
          <a:lstStyle/>
          <a:p>
            <a:r>
              <a:rPr lang="en-US" sz="1600" b="1" u="sng" dirty="0">
                <a:solidFill>
                  <a:srgbClr val="FF0000"/>
                </a:solidFill>
              </a:rPr>
              <a:t>Mechanical </a:t>
            </a:r>
            <a:r>
              <a:rPr lang="en-US" sz="1600" b="1" u="sng" dirty="0" smtClean="0">
                <a:solidFill>
                  <a:srgbClr val="FF0000"/>
                </a:solidFill>
              </a:rPr>
              <a:t>Design: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1400" dirty="0" smtClean="0"/>
              <a:t>Durable</a:t>
            </a:r>
            <a:r>
              <a:rPr lang="en-US" sz="1400" dirty="0"/>
              <a:t>, efficient, and capable </a:t>
            </a:r>
            <a:r>
              <a:rPr lang="en-US" sz="1400" dirty="0" smtClean="0"/>
              <a:t>of executing tasks</a:t>
            </a:r>
            <a:endParaRPr lang="en-US" sz="1400" dirty="0"/>
          </a:p>
          <a:p>
            <a:r>
              <a:rPr lang="en-US" sz="1600" b="1" u="sng" dirty="0" smtClean="0">
                <a:solidFill>
                  <a:srgbClr val="FF0000"/>
                </a:solidFill>
              </a:rPr>
              <a:t>Programming: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1400" dirty="0" smtClean="0"/>
              <a:t>Clear and concise code </a:t>
            </a:r>
            <a:r>
              <a:rPr lang="en-US" sz="1400" dirty="0"/>
              <a:t>that allows the robot to </a:t>
            </a:r>
            <a:r>
              <a:rPr lang="en-US" sz="1400" dirty="0" smtClean="0"/>
              <a:t>be autonomous </a:t>
            </a:r>
            <a:r>
              <a:rPr lang="en-US" sz="1400" dirty="0"/>
              <a:t>and consistent</a:t>
            </a:r>
          </a:p>
          <a:p>
            <a:r>
              <a:rPr lang="en-US" sz="1600" b="1" u="sng" dirty="0">
                <a:solidFill>
                  <a:srgbClr val="FF0000"/>
                </a:solidFill>
              </a:rPr>
              <a:t>Strategy &amp; </a:t>
            </a:r>
            <a:r>
              <a:rPr lang="en-US" sz="1600" b="1" u="sng" dirty="0" smtClean="0">
                <a:solidFill>
                  <a:srgbClr val="FF0000"/>
                </a:solidFill>
              </a:rPr>
              <a:t>Innovation</a:t>
            </a:r>
          </a:p>
          <a:p>
            <a:pPr lvl="1"/>
            <a:r>
              <a:rPr lang="en-US" sz="1400" dirty="0" smtClean="0"/>
              <a:t>Clever robot designs and programming and well developed strategy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 descr="https://a624fe64-a-6178675b-s-sites.googlegroups.com/a/parishepiscopal.org/parish-fll-digital-lab-notebooks/parish-panthers-kilo/my-block-skills-lab-strategy/Robot%20Design%20Rubric.jpg?attachauth=ANoY7cpnVBZ6CYr_QMP7z7cr6lWN7rU4dwsevekc3uMYzJV5xky2r28hpHJ5Nrixb6kvFyRyIAS3jeVeKu5BVKxvR7RbLaaY0Kd2gsoC3X1udQcjB_V6gCr48wTeJ0n7oufDVr29Qnne0mbGFskxODkDcC1vFojP5QvlJuLYaf_HYV-ibDLjfZdqc-DpL9NOJpsGNzDVRYzHwgyNfkL8hkfdS9HF18R7Fn6jPDbNbS8g1a-5KSQKfnUVUHKEvEPQmzEcHgdftKMOnzh0yjoDZompbIQ_7Q24Bm6mAo5P7ooWDeZ8RnXv_eJ_mpDqM6ne14h9p9doybgiioF99HRRTDziiarIVoEPag%3D%3D&amp;attredirects=0">
            <a:extLst>
              <a:ext uri="{FF2B5EF4-FFF2-40B4-BE49-F238E27FC236}">
                <a16:creationId xmlns:a16="http://schemas.microsoft.com/office/drawing/2014/main" xmlns="" id="{AED31455-71E4-4190-9AF5-516C89A5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7174" y="1185148"/>
            <a:ext cx="3931143" cy="50876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330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3052" y="1413571"/>
            <a:ext cx="5020294" cy="47357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7" y="1524000"/>
            <a:ext cx="3205145" cy="4648200"/>
          </a:xfrm>
        </p:spPr>
        <p:txBody>
          <a:bodyPr>
            <a:normAutofit/>
          </a:bodyPr>
          <a:lstStyle/>
          <a:p>
            <a:r>
              <a:rPr lang="en-US" dirty="0" err="1"/>
              <a:t>DroidBot</a:t>
            </a:r>
            <a:r>
              <a:rPr lang="en-US" dirty="0"/>
              <a:t> is recommended by FIRST </a:t>
            </a:r>
            <a:r>
              <a:rPr lang="en-US" dirty="0" smtClean="0"/>
              <a:t>Steps (curriculum </a:t>
            </a:r>
            <a:r>
              <a:rPr lang="en-US" dirty="0"/>
              <a:t>written by </a:t>
            </a:r>
            <a:r>
              <a:rPr lang="en-US" dirty="0" smtClean="0"/>
              <a:t>FIRST)</a:t>
            </a:r>
          </a:p>
          <a:p>
            <a:r>
              <a:rPr lang="en-US" dirty="0" smtClean="0"/>
              <a:t>Link for FIRST Steps http</a:t>
            </a:r>
            <a:r>
              <a:rPr lang="en-US" dirty="0"/>
              <a:t>://</a:t>
            </a:r>
            <a:r>
              <a:rPr lang="en-US" dirty="0" err="1"/>
              <a:t>info.firstinspires.org</a:t>
            </a:r>
            <a:r>
              <a:rPr lang="en-US" dirty="0"/>
              <a:t>/</a:t>
            </a:r>
            <a:r>
              <a:rPr lang="en-US" dirty="0" err="1"/>
              <a:t>fllfirststepsrequest</a:t>
            </a:r>
            <a:endParaRPr lang="en-US" dirty="0" smtClean="0"/>
          </a:p>
          <a:p>
            <a:r>
              <a:rPr lang="en-US" dirty="0" smtClean="0"/>
              <a:t>Can download design from EV3Lessons</a:t>
            </a:r>
            <a:endParaRPr lang="en-US" dirty="0"/>
          </a:p>
          <a:p>
            <a:r>
              <a:rPr lang="en-US" dirty="0" smtClean="0"/>
              <a:t>Consider </a:t>
            </a:r>
            <a:r>
              <a:rPr lang="en-US" dirty="0"/>
              <a:t>adding these </a:t>
            </a:r>
            <a:r>
              <a:rPr lang="en-US" dirty="0" smtClean="0"/>
              <a:t>features basic </a:t>
            </a:r>
            <a:r>
              <a:rPr lang="en-US" dirty="0"/>
              <a:t>to your robot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64592" y="5459884"/>
            <a:ext cx="184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Outer </a:t>
            </a:r>
            <a:r>
              <a:rPr lang="en-US" dirty="0" smtClean="0">
                <a:solidFill>
                  <a:srgbClr val="FF0000"/>
                </a:solidFill>
              </a:rPr>
              <a:t>wall to align and keep wheels in place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5329" y="1238377"/>
            <a:ext cx="284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Sturdy</a:t>
            </a:r>
            <a:r>
              <a:rPr lang="en-US">
                <a:solidFill>
                  <a:srgbClr val="FF0000"/>
                </a:solidFill>
              </a:rPr>
              <a:t>, </a:t>
            </a:r>
            <a:r>
              <a:rPr lang="en-US" smtClean="0">
                <a:solidFill>
                  <a:srgbClr val="FF0000"/>
                </a:solidFill>
              </a:rPr>
              <a:t> well-balanced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7121" y="1546498"/>
            <a:ext cx="184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Access to charging </a:t>
            </a:r>
            <a:r>
              <a:rPr lang="en-US" dirty="0" smtClean="0">
                <a:solidFill>
                  <a:srgbClr val="FF0000"/>
                </a:solidFill>
              </a:rPr>
              <a:t>port and USB port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7804" y="2742291"/>
            <a:ext cx="1008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 color sensors to align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34325" y="5169983"/>
            <a:ext cx="141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Compact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PROGRAM: EV3LESSONS.com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08" y="1516182"/>
            <a:ext cx="4459718" cy="42072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868" y="1170056"/>
            <a:ext cx="4568479" cy="4207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794" y="1719378"/>
            <a:ext cx="4435582" cy="4207281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</a:t>
            </a:r>
            <a:r>
              <a:rPr lang="en-US" dirty="0"/>
              <a:t>PROGRAMMING </a:t>
            </a:r>
            <a:r>
              <a:rPr lang="en-US" dirty="0" smtClean="0"/>
              <a:t>CONCEPTS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Beginner Team</a:t>
            </a:r>
          </a:p>
          <a:p>
            <a:pPr lvl="1"/>
            <a:r>
              <a:rPr lang="en-US" dirty="0"/>
              <a:t>Move Until a Color (a line on the mat)</a:t>
            </a:r>
          </a:p>
          <a:p>
            <a:pPr lvl="1"/>
            <a:r>
              <a:rPr lang="en-US" dirty="0"/>
              <a:t>Move Until Touch (wall or mission model)</a:t>
            </a:r>
          </a:p>
          <a:p>
            <a:pPr lvl="1"/>
            <a:r>
              <a:rPr lang="en-US" dirty="0"/>
              <a:t>Move Until Ultrasonic (a mission model)</a:t>
            </a:r>
          </a:p>
          <a:p>
            <a:pPr lvl="1"/>
            <a:r>
              <a:rPr lang="en-US" dirty="0"/>
              <a:t>Loops and Switches</a:t>
            </a:r>
          </a:p>
          <a:p>
            <a:pPr lvl="1"/>
            <a:r>
              <a:rPr lang="en-US" dirty="0"/>
              <a:t>Comments in code</a:t>
            </a:r>
          </a:p>
          <a:p>
            <a:pPr lvl="1"/>
            <a:r>
              <a:rPr lang="en-US" dirty="0"/>
              <a:t>Basic Line Follower</a:t>
            </a:r>
          </a:p>
          <a:p>
            <a:pPr lvl="1"/>
            <a:endParaRPr lang="en-US" dirty="0"/>
          </a:p>
          <a:p>
            <a:r>
              <a:rPr lang="en-US" b="1" dirty="0"/>
              <a:t>Intermediate Team</a:t>
            </a:r>
          </a:p>
          <a:p>
            <a:pPr lvl="1"/>
            <a:r>
              <a:rPr lang="en-US" dirty="0"/>
              <a:t>Using My Blocks (reusable code blocks)</a:t>
            </a:r>
          </a:p>
          <a:p>
            <a:pPr lvl="1"/>
            <a:r>
              <a:rPr lang="en-US" dirty="0"/>
              <a:t>Align on a Line/Squaring on a Line (increasing reliability)</a:t>
            </a:r>
          </a:p>
          <a:p>
            <a:pPr lvl="1"/>
            <a:r>
              <a:rPr lang="en-US" dirty="0"/>
              <a:t>Parallel Beams</a:t>
            </a:r>
          </a:p>
          <a:p>
            <a:pPr lvl="1"/>
            <a:r>
              <a:rPr lang="en-US" dirty="0"/>
              <a:t>Intermediate-level Line Follower (3-state, proportional)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PARTS OF FIRST LEGO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539" y="1205494"/>
            <a:ext cx="4267807" cy="3697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2365" y="3042721"/>
            <a:ext cx="307062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 </a:t>
            </a:r>
            <a:r>
              <a:rPr lang="en-US" b="1" dirty="0" smtClean="0">
                <a:solidFill>
                  <a:schemeClr val="bg1"/>
                </a:solidFill>
              </a:rPr>
              <a:t>Values: </a:t>
            </a:r>
            <a:r>
              <a:rPr lang="en-US" dirty="0" smtClean="0">
                <a:solidFill>
                  <a:schemeClr val="bg1"/>
                </a:solidFill>
              </a:rPr>
              <a:t>Demonstrate teamwork and cooperation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365" y="3876626"/>
            <a:ext cx="307679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Research </a:t>
            </a:r>
            <a:r>
              <a:rPr lang="en-US" b="1" dirty="0" smtClean="0"/>
              <a:t>Project: </a:t>
            </a:r>
            <a:r>
              <a:rPr lang="en-US" dirty="0" smtClean="0"/>
              <a:t>Develop an innovative solution for a real-world problem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365" y="1377819"/>
            <a:ext cx="3072384" cy="147732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Robot Game: </a:t>
            </a:r>
            <a:r>
              <a:rPr lang="en-US" dirty="0" smtClean="0">
                <a:solidFill>
                  <a:schemeClr val="bg1"/>
                </a:solidFill>
              </a:rPr>
              <a:t>Design &amp; program a MINDSTORMS robot to autonomously complete missions in 2.5 mins on a themed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647" y="5264529"/>
            <a:ext cx="801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</a:rPr>
              <a:t>Spend </a:t>
            </a:r>
            <a:r>
              <a:rPr lang="en-US" sz="3600" b="1" dirty="0">
                <a:solidFill>
                  <a:srgbClr val="00B050"/>
                </a:solidFill>
              </a:rPr>
              <a:t>time on all three parts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143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943482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YOU INCREASE RELIABILITY?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Consistent aligning in base</a:t>
            </a:r>
            <a:endParaRPr lang="en-US" dirty="0"/>
          </a:p>
          <a:p>
            <a:r>
              <a:rPr lang="en-US" dirty="0" smtClean="0"/>
              <a:t>Frequent aligning during </a:t>
            </a:r>
            <a:r>
              <a:rPr lang="en-US" dirty="0"/>
              <a:t>a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0" y="2425220"/>
            <a:ext cx="7282568" cy="353682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2880BF2-99F8-48B3-AAAD-F051BD1CFD4A}"/>
              </a:ext>
            </a:extLst>
          </p:cNvPr>
          <p:cNvSpPr/>
          <p:nvPr/>
        </p:nvSpPr>
        <p:spPr>
          <a:xfrm>
            <a:off x="8039772" y="1161151"/>
            <a:ext cx="1025098" cy="459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Points in Base are Critical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74" y="1505616"/>
            <a:ext cx="5955475" cy="4654528"/>
          </a:xfrm>
        </p:spPr>
        <p:txBody>
          <a:bodyPr>
            <a:normAutofit/>
          </a:bodyPr>
          <a:lstStyle/>
          <a:p>
            <a:r>
              <a:rPr lang="en-US" dirty="0"/>
              <a:t>In FIRST LEGO League, teams need to figure out where to start in base</a:t>
            </a:r>
          </a:p>
          <a:p>
            <a:pPr lvl="1"/>
            <a:r>
              <a:rPr lang="en-US" dirty="0"/>
              <a:t>Jigs: a LEGO ruler/wall that your robot can align against them in base</a:t>
            </a:r>
          </a:p>
          <a:p>
            <a:pPr lvl="1"/>
            <a:r>
              <a:rPr lang="en-US" dirty="0"/>
              <a:t>Same start each time: pick one spot and start there no matter what the mission for easy starts</a:t>
            </a:r>
          </a:p>
          <a:p>
            <a:pPr lvl="1"/>
            <a:r>
              <a:rPr lang="en-US" dirty="0" smtClean="0"/>
              <a:t>Marks/Radial lines: </a:t>
            </a:r>
            <a:r>
              <a:rPr lang="en-US" dirty="0"/>
              <a:t>Use the </a:t>
            </a:r>
            <a:r>
              <a:rPr lang="en-US" dirty="0" smtClean="0"/>
              <a:t>marks </a:t>
            </a:r>
            <a:r>
              <a:rPr lang="en-US" dirty="0"/>
              <a:t>to pick a starting spot for each run</a:t>
            </a:r>
          </a:p>
          <a:p>
            <a:pPr lvl="1"/>
            <a:r>
              <a:rPr lang="en-US" dirty="0"/>
              <a:t>Words: Base has words. If you aren’t near an inch mark, pick a word or letter to start on.	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6903105" y="1661352"/>
            <a:ext cx="1793706" cy="194948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>
            <a:off x="6875308" y="2502449"/>
            <a:ext cx="768731" cy="980312"/>
          </a:xfrm>
          <a:prstGeom prst="rtTriangle">
            <a:avLst/>
          </a:prstGeom>
          <a:solidFill>
            <a:srgbClr val="FFFFFF"/>
          </a:solidFill>
          <a:ln w="76200" cmpd="sng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3627525">
            <a:off x="7306682" y="2384434"/>
            <a:ext cx="674712" cy="701814"/>
            <a:chOff x="7631605" y="3030052"/>
            <a:chExt cx="674712" cy="701814"/>
          </a:xfrm>
        </p:grpSpPr>
        <p:sp>
          <p:nvSpPr>
            <p:cNvPr id="10" name="Rounded Rectangle 9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 rot="16200000">
            <a:off x="6534140" y="3013331"/>
            <a:ext cx="913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 a jig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5795415" y="2590020"/>
            <a:ext cx="1929323" cy="1326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91798" y="3532946"/>
            <a:ext cx="1982902" cy="880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6200000">
            <a:off x="8038345" y="1896583"/>
            <a:ext cx="617733" cy="593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16200000">
            <a:off x="6953091" y="3969564"/>
            <a:ext cx="1793706" cy="194948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7667566" y="4107411"/>
            <a:ext cx="674712" cy="701814"/>
            <a:chOff x="7631605" y="3030052"/>
            <a:chExt cx="674712" cy="701814"/>
          </a:xfrm>
        </p:grpSpPr>
        <p:sp>
          <p:nvSpPr>
            <p:cNvPr id="29" name="Rounded Rectangle 28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798240" y="5472998"/>
            <a:ext cx="913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 marks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845401" y="4898232"/>
            <a:ext cx="1929323" cy="1326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41784" y="5841158"/>
            <a:ext cx="1982902" cy="880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7053945" y="404745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217486" y="405503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369886" y="404033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529434" y="405503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92975" y="406261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45375" y="404791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04923" y="406261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168464" y="407019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320864" y="4055491"/>
            <a:ext cx="0" cy="121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381742" y="1505616"/>
            <a:ext cx="11141" cy="4745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32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4" r="68246"/>
          <a:stretch/>
        </p:blipFill>
        <p:spPr>
          <a:xfrm>
            <a:off x="4311219" y="4540476"/>
            <a:ext cx="1747748" cy="169460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0.10937 -0.15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7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3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Errors Accumulate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the time you get to the far side of the table, you are no longer in the right position</a:t>
            </a:r>
          </a:p>
          <a:p>
            <a:r>
              <a:rPr lang="en-US"/>
              <a:t>Solution: Repeat alignment techniques multiple times in a run for better reliability (see next slide)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rot="5136764">
            <a:off x="791013" y="3734291"/>
            <a:ext cx="674712" cy="701814"/>
            <a:chOff x="7631605" y="3030052"/>
            <a:chExt cx="674712" cy="701814"/>
          </a:xfrm>
        </p:grpSpPr>
        <p:sp>
          <p:nvSpPr>
            <p:cNvPr id="6" name="Rounded Rectangle 5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/>
          <p:cNvCxnSpPr>
            <a:stCxn id="6" idx="2"/>
          </p:cNvCxnSpPr>
          <p:nvPr/>
        </p:nvCxnSpPr>
        <p:spPr>
          <a:xfrm flipV="1">
            <a:off x="778677" y="3553628"/>
            <a:ext cx="6351582" cy="560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016404" y="3744144"/>
            <a:ext cx="1187198" cy="63769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Model 1</a:t>
            </a:r>
          </a:p>
        </p:txBody>
      </p:sp>
      <p:grpSp>
        <p:nvGrpSpPr>
          <p:cNvPr id="13" name="Group 12"/>
          <p:cNvGrpSpPr/>
          <p:nvPr/>
        </p:nvGrpSpPr>
        <p:grpSpPr>
          <a:xfrm rot="5136764">
            <a:off x="834104" y="4726338"/>
            <a:ext cx="674712" cy="701814"/>
            <a:chOff x="7631605" y="3030052"/>
            <a:chExt cx="674712" cy="701814"/>
          </a:xfrm>
        </p:grpSpPr>
        <p:sp>
          <p:nvSpPr>
            <p:cNvPr id="14" name="Rounded Rectangle 13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>
            <a:stCxn id="14" idx="2"/>
          </p:cNvCxnSpPr>
          <p:nvPr/>
        </p:nvCxnSpPr>
        <p:spPr>
          <a:xfrm flipV="1">
            <a:off x="821768" y="4545675"/>
            <a:ext cx="6351582" cy="560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21469" y="4736191"/>
            <a:ext cx="1187198" cy="63769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Model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0.06042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0.65191 -0.073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87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 on the FLL 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74" y="1312986"/>
            <a:ext cx="5797540" cy="4847158"/>
          </a:xfrm>
        </p:spPr>
        <p:txBody>
          <a:bodyPr/>
          <a:lstStyle/>
          <a:p>
            <a:r>
              <a:rPr lang="en-US" dirty="0"/>
              <a:t>Consider these alignment strategies that are commonly used: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Move until a sensor reading</a:t>
            </a:r>
            <a:r>
              <a:rPr lang="en-US" dirty="0"/>
              <a:t>– E.g., travel until you find a line so you know where you are on the mat (See Beginner: Color, Ultrasonic and Touch Sensors)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Align on walls/mission models </a:t>
            </a:r>
            <a:r>
              <a:rPr lang="en-US" dirty="0"/>
              <a:t>– deliberately back into a wall/model to straighten out (note: You may stall doing this </a:t>
            </a:r>
            <a:r>
              <a:rPr lang="mr-IN" dirty="0"/>
              <a:t>–</a:t>
            </a:r>
            <a:r>
              <a:rPr lang="en-US" dirty="0"/>
              <a:t> Tip: use move seconds or a touch sensor)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Square/Align on lines</a:t>
            </a:r>
            <a:r>
              <a:rPr lang="en-US" dirty="0"/>
              <a:t> –If you are moving angled, you can straighten out whenever you see a line. (See Advanced: Squaring Lesson)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716194" y="4019734"/>
            <a:ext cx="1861911" cy="11139"/>
          </a:xfrm>
          <a:prstGeom prst="line">
            <a:avLst/>
          </a:prstGeom>
          <a:ln w="5715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59819" y="5090205"/>
            <a:ext cx="1187198" cy="534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Model</a:t>
            </a:r>
          </a:p>
        </p:txBody>
      </p:sp>
      <p:grpSp>
        <p:nvGrpSpPr>
          <p:cNvPr id="13" name="Group 12"/>
          <p:cNvGrpSpPr/>
          <p:nvPr/>
        </p:nvGrpSpPr>
        <p:grpSpPr>
          <a:xfrm rot="20348756">
            <a:off x="7374064" y="3307692"/>
            <a:ext cx="674712" cy="701814"/>
            <a:chOff x="7631605" y="3030052"/>
            <a:chExt cx="674712" cy="701814"/>
          </a:xfrm>
        </p:grpSpPr>
        <p:sp>
          <p:nvSpPr>
            <p:cNvPr id="10" name="Rounded Rectangle 9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7049862" y="2699659"/>
            <a:ext cx="1483679" cy="668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5400000">
            <a:off x="7907452" y="2132015"/>
            <a:ext cx="1202134" cy="668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 rot="9502273">
            <a:off x="7412639" y="1823845"/>
            <a:ext cx="674712" cy="701814"/>
            <a:chOff x="7631605" y="3030052"/>
            <a:chExt cx="674712" cy="701814"/>
          </a:xfrm>
        </p:grpSpPr>
        <p:sp>
          <p:nvSpPr>
            <p:cNvPr id="21" name="Rounded Rectangle 20"/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490940" y="2220642"/>
            <a:ext cx="91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Back into walls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9906" y="3522236"/>
            <a:ext cx="91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Square on a line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6903" y="4569735"/>
            <a:ext cx="91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Align on a mission model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054534" y="1508948"/>
            <a:ext cx="11141" cy="47455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34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BCD8B64-D1FC-41DA-886F-E2A7E1A0C079}"/>
              </a:ext>
            </a:extLst>
          </p:cNvPr>
          <p:cNvGrpSpPr/>
          <p:nvPr/>
        </p:nvGrpSpPr>
        <p:grpSpPr>
          <a:xfrm rot="9502273">
            <a:off x="7503726" y="4239424"/>
            <a:ext cx="674712" cy="701814"/>
            <a:chOff x="7631605" y="3030052"/>
            <a:chExt cx="674712" cy="701814"/>
          </a:xfrm>
        </p:grpSpPr>
        <p:sp>
          <p:nvSpPr>
            <p:cNvPr id="30" name="Rounded Rectangle 20">
              <a:extLst>
                <a:ext uri="{FF2B5EF4-FFF2-40B4-BE49-F238E27FC236}">
                  <a16:creationId xmlns:a16="http://schemas.microsoft.com/office/drawing/2014/main" xmlns="" id="{36CBC34B-6A44-4ED1-B692-8D915F3F9A4A}"/>
                </a:ext>
              </a:extLst>
            </p:cNvPr>
            <p:cNvSpPr/>
            <p:nvPr/>
          </p:nvSpPr>
          <p:spPr>
            <a:xfrm>
              <a:off x="7765298" y="3030052"/>
              <a:ext cx="412218" cy="70181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C08267E9-915D-453A-B59B-A1D6E5634CA5}"/>
                </a:ext>
              </a:extLst>
            </p:cNvPr>
            <p:cNvSpPr/>
            <p:nvPr/>
          </p:nvSpPr>
          <p:spPr>
            <a:xfrm>
              <a:off x="7631605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04E43E3C-B7A5-4877-80B9-3DDA93D39E12}"/>
                </a:ext>
              </a:extLst>
            </p:cNvPr>
            <p:cNvSpPr/>
            <p:nvPr/>
          </p:nvSpPr>
          <p:spPr>
            <a:xfrm>
              <a:off x="8194907" y="3319690"/>
              <a:ext cx="111410" cy="412176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00382 0.02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00382 0.028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WHY USE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sensors </a:t>
            </a:r>
            <a:r>
              <a:rPr lang="en-US" dirty="0"/>
              <a:t>in FIRST LEGO </a:t>
            </a:r>
            <a:r>
              <a:rPr lang="en-US" dirty="0" smtClean="0"/>
              <a:t>League is very important (even in your rookie year)</a:t>
            </a:r>
            <a:endParaRPr lang="en-US" dirty="0"/>
          </a:p>
          <a:p>
            <a:r>
              <a:rPr lang="en-US" dirty="0"/>
              <a:t>Sensors improve </a:t>
            </a:r>
            <a:r>
              <a:rPr lang="en-US" dirty="0" smtClean="0"/>
              <a:t>reliability</a:t>
            </a:r>
          </a:p>
          <a:p>
            <a:r>
              <a:rPr lang="en-US" dirty="0" smtClean="0"/>
              <a:t>Sensors can help you know where you are during a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2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Move Until</a:t>
            </a:r>
          </a:p>
        </p:txBody>
      </p:sp>
    </p:spTree>
    <p:extLst>
      <p:ext uri="{BB962C8B-B14F-4D97-AF65-F5344CB8AC3E}">
        <p14:creationId xmlns:p14="http://schemas.microsoft.com/office/powerpoint/2010/main" val="908788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UNTIL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3450492" cy="4648200"/>
          </a:xfrm>
        </p:spPr>
        <p:txBody>
          <a:bodyPr/>
          <a:lstStyle/>
          <a:p>
            <a:r>
              <a:rPr lang="en-US" dirty="0"/>
              <a:t>Move Until is very valuable in FLL:</a:t>
            </a:r>
          </a:p>
          <a:p>
            <a:pPr lvl="1"/>
            <a:r>
              <a:rPr lang="en-US" dirty="0"/>
              <a:t>A black line (color)</a:t>
            </a:r>
          </a:p>
          <a:p>
            <a:pPr lvl="1"/>
            <a:r>
              <a:rPr lang="en-US" dirty="0"/>
              <a:t>A mission model (touch)</a:t>
            </a:r>
          </a:p>
          <a:p>
            <a:pPr lvl="1"/>
            <a:r>
              <a:rPr lang="en-US" dirty="0"/>
              <a:t>A distance (ultrasonic)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97" y="1524000"/>
            <a:ext cx="5504009" cy="267305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Robot Move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57908" y="1524000"/>
            <a:ext cx="4917793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would happen if you placed a Move Steering Block and left the motor “On”?</a:t>
            </a:r>
          </a:p>
          <a:p>
            <a:pPr marL="0" indent="0">
              <a:buNone/>
            </a:pPr>
            <a:r>
              <a:rPr lang="en-US" dirty="0"/>
              <a:t>Would the robot…</a:t>
            </a:r>
          </a:p>
          <a:p>
            <a:pPr marL="0" indent="0">
              <a:buNone/>
            </a:pPr>
            <a:r>
              <a:rPr lang="en-US" dirty="0"/>
              <a:t>	1) Move?</a:t>
            </a:r>
          </a:p>
          <a:p>
            <a:pPr marL="0" indent="0">
              <a:buNone/>
            </a:pPr>
            <a:r>
              <a:rPr lang="en-US" dirty="0"/>
              <a:t>	2) Move for a little while?</a:t>
            </a:r>
          </a:p>
          <a:p>
            <a:pPr marL="0" indent="0">
              <a:buNone/>
            </a:pPr>
            <a:r>
              <a:rPr lang="en-US" dirty="0"/>
              <a:t>	3) Not move at all?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ANS. Not move at all.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Motor Off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75701" y="3830831"/>
            <a:ext cx="312889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Rookie Tip: </a:t>
            </a:r>
            <a:r>
              <a:rPr lang="en-US" dirty="0"/>
              <a:t>Motor On needs to be followed by another block (e.g. Wait Block)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952" y="1531006"/>
            <a:ext cx="2191430" cy="151714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072887" y="2514362"/>
            <a:ext cx="667262" cy="62947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11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SENSOR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86" y="1312985"/>
            <a:ext cx="3486540" cy="4675859"/>
          </a:xfrm>
        </p:spPr>
        <p:txBody>
          <a:bodyPr>
            <a:normAutofit/>
          </a:bodyPr>
          <a:lstStyle/>
          <a:p>
            <a:r>
              <a:rPr lang="en-US" dirty="0"/>
              <a:t>Make the robot move up to a black using the color  sensor</a:t>
            </a:r>
          </a:p>
          <a:p>
            <a:r>
              <a:rPr lang="en-US" dirty="0"/>
              <a:t>Step 1: Use Wait For Color</a:t>
            </a:r>
          </a:p>
          <a:p>
            <a:r>
              <a:rPr lang="en-US" dirty="0"/>
              <a:t>Step 2: Use the color sensor in COLOR MODE</a:t>
            </a:r>
          </a:p>
          <a:p>
            <a:r>
              <a:rPr lang="en-US" dirty="0"/>
              <a:t>Step 3: Coast or Brake?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0" dirty="0">
                <a:solidFill>
                  <a:srgbClr val="FF0000"/>
                </a:solidFill>
              </a:rPr>
              <a:t>Hint: You will use Move Steering (think about motor on and off) and Wait for “Color”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Screen Shot 2014-08-08 at 6.40.38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032"/>
          <a:stretch/>
        </p:blipFill>
        <p:spPr>
          <a:xfrm>
            <a:off x="4537364" y="1333026"/>
            <a:ext cx="4306746" cy="873843"/>
          </a:xfrm>
          <a:prstGeom prst="rect">
            <a:avLst/>
          </a:prstGeom>
        </p:spPr>
      </p:pic>
      <p:pic>
        <p:nvPicPr>
          <p:cNvPr id="15" name="Picture 14" descr="Screen Shot 2014-08-08 at 6.46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713" y="5218545"/>
            <a:ext cx="1840923" cy="1521493"/>
          </a:xfrm>
          <a:prstGeom prst="rect">
            <a:avLst/>
          </a:prstGeom>
        </p:spPr>
      </p:pic>
      <p:pic>
        <p:nvPicPr>
          <p:cNvPr id="10" name="Picture 9" descr="Screen Shot 2014-08-08 at 6.40.38 PM.png">
            <a:extLst>
              <a:ext uri="{FF2B5EF4-FFF2-40B4-BE49-F238E27FC236}">
                <a16:creationId xmlns:a16="http://schemas.microsoft.com/office/drawing/2014/main" xmlns="" id="{C0E70DAA-26FE-4B46-B40D-63C344996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659"/>
          <a:stretch/>
        </p:blipFill>
        <p:spPr>
          <a:xfrm>
            <a:off x="4485562" y="2206869"/>
            <a:ext cx="4306746" cy="294258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HIERARCHY IN YOUR STATE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70403266"/>
              </p:ext>
            </p:extLst>
          </p:nvPr>
        </p:nvGraphicFramePr>
        <p:xfrm>
          <a:off x="431313" y="1844017"/>
          <a:ext cx="844796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187" y="2874379"/>
            <a:ext cx="2796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November-December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312081" y="2148584"/>
            <a:ext cx="268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December-January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295445" y="1490183"/>
            <a:ext cx="218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April-June</a:t>
            </a:r>
            <a:endParaRPr lang="en-US" sz="1600" dirty="0"/>
          </a:p>
        </p:txBody>
      </p:sp>
      <p:sp>
        <p:nvSpPr>
          <p:cNvPr id="8" name="L-Shape 7"/>
          <p:cNvSpPr/>
          <p:nvPr/>
        </p:nvSpPr>
        <p:spPr>
          <a:xfrm rot="5400000">
            <a:off x="6820032" y="3632815"/>
            <a:ext cx="1580135" cy="2629310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6569320" y="4486006"/>
            <a:ext cx="2309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GLOBAL INNOVATION AWARD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95444" y="3782684"/>
            <a:ext cx="2187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March-June</a:t>
            </a:r>
            <a:endParaRPr lang="en-US" sz="1600" dirty="0"/>
          </a:p>
        </p:txBody>
      </p:sp>
      <p:sp>
        <p:nvSpPr>
          <p:cNvPr id="11" name="Explosion 2 10"/>
          <p:cNvSpPr/>
          <p:nvPr/>
        </p:nvSpPr>
        <p:spPr>
          <a:xfrm>
            <a:off x="243680" y="1125415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01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Sensor Challenge Solution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40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7657067" y="1803731"/>
            <a:ext cx="93275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7657067" y="5490740"/>
            <a:ext cx="932751" cy="0"/>
          </a:xfrm>
          <a:prstGeom prst="line">
            <a:avLst/>
          </a:prstGeom>
          <a:ln w="76200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024706" y="2004257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61683" y="1366551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1683" y="5677029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pic>
        <p:nvPicPr>
          <p:cNvPr id="15" name="Picture 14" descr="Screen Shot 2014-08-08 at 6.5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37" y="1735883"/>
            <a:ext cx="5511800" cy="4241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6091" y="3267364"/>
            <a:ext cx="168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Steering</a:t>
            </a:r>
          </a:p>
          <a:p>
            <a:r>
              <a:rPr lang="en-US" dirty="0"/>
              <a:t>Set to “OFF” with BRAKE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3309" y="3267364"/>
            <a:ext cx="1685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Steering</a:t>
            </a:r>
          </a:p>
          <a:p>
            <a:r>
              <a:rPr lang="en-US" dirty="0"/>
              <a:t>Set to “ON”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5378" y="5977683"/>
            <a:ext cx="333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Wait until Color is Black (#1)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2341BCC-A859-47AD-82E2-228BC76B5B4C}"/>
              </a:ext>
            </a:extLst>
          </p:cNvPr>
          <p:cNvGrpSpPr/>
          <p:nvPr/>
        </p:nvGrpSpPr>
        <p:grpSpPr>
          <a:xfrm>
            <a:off x="7833208" y="4712677"/>
            <a:ext cx="396949" cy="647054"/>
            <a:chOff x="7833208" y="4712677"/>
            <a:chExt cx="396949" cy="64705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CB758DEE-4693-42C1-8A37-40CD15843472}"/>
                </a:ext>
              </a:extLst>
            </p:cNvPr>
            <p:cNvSpPr/>
            <p:nvPr/>
          </p:nvSpPr>
          <p:spPr>
            <a:xfrm>
              <a:off x="7834504" y="4712677"/>
              <a:ext cx="395653" cy="6470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C0C7CDDD-5247-4EBA-998B-86D7AAA88B3D}"/>
                </a:ext>
              </a:extLst>
            </p:cNvPr>
            <p:cNvSpPr/>
            <p:nvPr/>
          </p:nvSpPr>
          <p:spPr>
            <a:xfrm>
              <a:off x="7984426" y="4774223"/>
              <a:ext cx="103848" cy="11474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E665886-A395-4054-A38D-0850C4156557}"/>
                </a:ext>
              </a:extLst>
            </p:cNvPr>
            <p:cNvSpPr/>
            <p:nvPr/>
          </p:nvSpPr>
          <p:spPr>
            <a:xfrm>
              <a:off x="8175925" y="4859547"/>
              <a:ext cx="54232" cy="22237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4DD3262F-F879-4E3D-B463-DF19B6B4F727}"/>
                </a:ext>
              </a:extLst>
            </p:cNvPr>
            <p:cNvSpPr/>
            <p:nvPr/>
          </p:nvSpPr>
          <p:spPr>
            <a:xfrm>
              <a:off x="7833208" y="4859547"/>
              <a:ext cx="54232" cy="22237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-0.0007 -0.411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734895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Repeating an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97" y="1562582"/>
            <a:ext cx="6539432" cy="4711662"/>
          </a:xfrm>
        </p:spPr>
        <p:txBody>
          <a:bodyPr>
            <a:normAutofit/>
          </a:bodyPr>
          <a:lstStyle/>
          <a:p>
            <a:r>
              <a:rPr lang="en-US" dirty="0"/>
              <a:t>Let’s say we want the robot to repeat an action over and over again.</a:t>
            </a:r>
          </a:p>
          <a:p>
            <a:r>
              <a:rPr lang="en-US" dirty="0"/>
              <a:t>Would you just copy the block multiple times?</a:t>
            </a:r>
          </a:p>
          <a:p>
            <a:pPr lvl="1"/>
            <a:r>
              <a:rPr lang="en-US" dirty="0" smtClean="0"/>
              <a:t>Sure</a:t>
            </a:r>
            <a:r>
              <a:rPr lang="en-US" dirty="0"/>
              <a:t>, that could work!</a:t>
            </a:r>
          </a:p>
          <a:p>
            <a:r>
              <a:rPr lang="en-US" dirty="0"/>
              <a:t>What if I want to repeat that block forever? </a:t>
            </a:r>
          </a:p>
          <a:p>
            <a:pPr lvl="1"/>
            <a:r>
              <a:rPr lang="en-US" dirty="0" smtClean="0"/>
              <a:t>Now </a:t>
            </a:r>
            <a:r>
              <a:rPr lang="en-US" dirty="0"/>
              <a:t>what?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88716" y="2822423"/>
            <a:ext cx="817503" cy="7623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155143" y="2603433"/>
            <a:ext cx="0" cy="116794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146961" y="2603433"/>
            <a:ext cx="1234439" cy="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454390" y="2603434"/>
            <a:ext cx="0" cy="116794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155143" y="3829770"/>
            <a:ext cx="126187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959683" y="3126928"/>
            <a:ext cx="369954" cy="457861"/>
            <a:chOff x="6310708" y="2223671"/>
            <a:chExt cx="809489" cy="898563"/>
          </a:xfrm>
        </p:grpSpPr>
        <p:sp>
          <p:nvSpPr>
            <p:cNvPr id="26" name="Rounded Rectangle 2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03DDD80-FC40-481E-ACE6-8971C29DEEBD}"/>
              </a:ext>
            </a:extLst>
          </p:cNvPr>
          <p:cNvGrpSpPr/>
          <p:nvPr/>
        </p:nvGrpSpPr>
        <p:grpSpPr>
          <a:xfrm rot="5400000">
            <a:off x="6945772" y="2374270"/>
            <a:ext cx="369954" cy="457861"/>
            <a:chOff x="6310708" y="2223671"/>
            <a:chExt cx="809489" cy="898563"/>
          </a:xfrm>
        </p:grpSpPr>
        <p:sp>
          <p:nvSpPr>
            <p:cNvPr id="19" name="Rounded Rectangle 25">
              <a:extLst>
                <a:ext uri="{FF2B5EF4-FFF2-40B4-BE49-F238E27FC236}">
                  <a16:creationId xmlns:a16="http://schemas.microsoft.com/office/drawing/2014/main" xmlns="" id="{EBD58C5C-C28C-41C1-9DC0-3F3C9A173C56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26">
              <a:extLst>
                <a:ext uri="{FF2B5EF4-FFF2-40B4-BE49-F238E27FC236}">
                  <a16:creationId xmlns:a16="http://schemas.microsoft.com/office/drawing/2014/main" xmlns="" id="{AE79ABAE-4008-4BCC-8BCC-488103FB65BA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1" name="Rounded Rectangle 27">
              <a:extLst>
                <a:ext uri="{FF2B5EF4-FFF2-40B4-BE49-F238E27FC236}">
                  <a16:creationId xmlns:a16="http://schemas.microsoft.com/office/drawing/2014/main" xmlns="" id="{782D66C9-9D23-4C01-8D86-107A09A3DA0F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778BFABC-7292-41F7-9B04-7833A379E1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F717817-9071-47F9-BABE-59440093F811}"/>
              </a:ext>
            </a:extLst>
          </p:cNvPr>
          <p:cNvGrpSpPr/>
          <p:nvPr/>
        </p:nvGrpSpPr>
        <p:grpSpPr>
          <a:xfrm rot="10800000">
            <a:off x="8252739" y="2372486"/>
            <a:ext cx="369954" cy="457861"/>
            <a:chOff x="6310708" y="2223671"/>
            <a:chExt cx="809489" cy="898563"/>
          </a:xfrm>
        </p:grpSpPr>
        <p:sp>
          <p:nvSpPr>
            <p:cNvPr id="25" name="Rounded Rectangle 25">
              <a:extLst>
                <a:ext uri="{FF2B5EF4-FFF2-40B4-BE49-F238E27FC236}">
                  <a16:creationId xmlns:a16="http://schemas.microsoft.com/office/drawing/2014/main" xmlns="" id="{6CBC0E17-D3D0-4F6D-B904-AE8B9D19ECC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6">
              <a:extLst>
                <a:ext uri="{FF2B5EF4-FFF2-40B4-BE49-F238E27FC236}">
                  <a16:creationId xmlns:a16="http://schemas.microsoft.com/office/drawing/2014/main" xmlns="" id="{A8811813-B2B2-4BD9-ADD8-6770BF961EB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27">
              <a:extLst>
                <a:ext uri="{FF2B5EF4-FFF2-40B4-BE49-F238E27FC236}">
                  <a16:creationId xmlns:a16="http://schemas.microsoft.com/office/drawing/2014/main" xmlns="" id="{9F8A2AA1-88FB-4284-968C-BF195127BC37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D28D9623-EF82-4500-B62A-CAC0EEDE45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3703A7E-411E-48A7-B3AD-7E8C9E6AF178}"/>
              </a:ext>
            </a:extLst>
          </p:cNvPr>
          <p:cNvGrpSpPr/>
          <p:nvPr/>
        </p:nvGrpSpPr>
        <p:grpSpPr>
          <a:xfrm rot="16200000">
            <a:off x="8273543" y="3600839"/>
            <a:ext cx="369954" cy="457861"/>
            <a:chOff x="6310708" y="2223671"/>
            <a:chExt cx="809489" cy="898563"/>
          </a:xfrm>
        </p:grpSpPr>
        <p:sp>
          <p:nvSpPr>
            <p:cNvPr id="34" name="Rounded Rectangle 25">
              <a:extLst>
                <a:ext uri="{FF2B5EF4-FFF2-40B4-BE49-F238E27FC236}">
                  <a16:creationId xmlns:a16="http://schemas.microsoft.com/office/drawing/2014/main" xmlns="" id="{E74BC42D-782D-412C-9A66-8499D2EA246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26">
              <a:extLst>
                <a:ext uri="{FF2B5EF4-FFF2-40B4-BE49-F238E27FC236}">
                  <a16:creationId xmlns:a16="http://schemas.microsoft.com/office/drawing/2014/main" xmlns="" id="{F4EC3E36-D11A-407F-AAC4-AD08D6235DA8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6" name="Rounded Rectangle 27">
              <a:extLst>
                <a:ext uri="{FF2B5EF4-FFF2-40B4-BE49-F238E27FC236}">
                  <a16:creationId xmlns:a16="http://schemas.microsoft.com/office/drawing/2014/main" xmlns="" id="{E2FE76D7-6EDB-4722-A095-E37A23D71DD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C5AD3A7A-9C2C-4B40-A7DF-156D8A21F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6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0139 -0.1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13681 0.004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00191 0.1791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0.1368 0.000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5" y="1336176"/>
            <a:ext cx="2212951" cy="2101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5094514" cy="5025381"/>
          </a:xfrm>
        </p:spPr>
        <p:txBody>
          <a:bodyPr>
            <a:normAutofit/>
          </a:bodyPr>
          <a:lstStyle/>
          <a:p>
            <a:r>
              <a:rPr lang="en-US" dirty="0"/>
              <a:t>Loops make repeating a task multiple times easy</a:t>
            </a:r>
          </a:p>
          <a:p>
            <a:r>
              <a:rPr lang="en-US" dirty="0"/>
              <a:t>The added benefit is that a loop can end whenever you want (a specific number of times, run forever, a specific condition,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43</a:t>
            </a:fld>
            <a:endParaRPr lang="en-US"/>
          </a:p>
        </p:txBody>
      </p:sp>
      <p:pic>
        <p:nvPicPr>
          <p:cNvPr id="9" name="Picture 8" descr="Screen Shot 2014-08-07 at 12.27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451" y="309235"/>
            <a:ext cx="3465446" cy="40271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595487" y="3029779"/>
            <a:ext cx="1635609" cy="3177534"/>
            <a:chOff x="4880429" y="372201"/>
            <a:chExt cx="2476500" cy="55146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76"/>
            <a:stretch/>
          </p:blipFill>
          <p:spPr>
            <a:xfrm>
              <a:off x="4880429" y="4497074"/>
              <a:ext cx="2476500" cy="13897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113"/>
            <a:stretch/>
          </p:blipFill>
          <p:spPr>
            <a:xfrm>
              <a:off x="4880429" y="372201"/>
              <a:ext cx="2476500" cy="4145370"/>
            </a:xfrm>
            <a:prstGeom prst="rect">
              <a:avLst/>
            </a:prstGeom>
          </p:spPr>
        </p:pic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18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3716741"/>
            <a:ext cx="8540353" cy="1355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6285"/>
            <a:ext cx="8245474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Challenge: Write a program to go around a box once.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 simple way is to code it like this: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Use a loop to improve the code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0CBDDC1-0610-424F-B54D-86323038441F}"/>
              </a:ext>
            </a:extLst>
          </p:cNvPr>
          <p:cNvSpPr/>
          <p:nvPr/>
        </p:nvSpPr>
        <p:spPr>
          <a:xfrm>
            <a:off x="4259990" y="2094404"/>
            <a:ext cx="817503" cy="7623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D49B476-18B1-407D-ABAA-4E56754C3029}"/>
              </a:ext>
            </a:extLst>
          </p:cNvPr>
          <p:cNvCxnSpPr/>
          <p:nvPr/>
        </p:nvCxnSpPr>
        <p:spPr>
          <a:xfrm flipV="1">
            <a:off x="4026417" y="1875414"/>
            <a:ext cx="0" cy="116794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A5A7D53-4BF2-41D1-A553-2E4A7B8A5BB7}"/>
              </a:ext>
            </a:extLst>
          </p:cNvPr>
          <p:cNvCxnSpPr/>
          <p:nvPr/>
        </p:nvCxnSpPr>
        <p:spPr>
          <a:xfrm flipV="1">
            <a:off x="4018235" y="1875414"/>
            <a:ext cx="1234439" cy="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B2207B27-4149-4B0B-8225-3612C19A00AE}"/>
              </a:ext>
            </a:extLst>
          </p:cNvPr>
          <p:cNvCxnSpPr/>
          <p:nvPr/>
        </p:nvCxnSpPr>
        <p:spPr>
          <a:xfrm>
            <a:off x="5325664" y="1875415"/>
            <a:ext cx="0" cy="116794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F3EC9579-4ADC-458C-AC65-4C5C5D3A863A}"/>
              </a:ext>
            </a:extLst>
          </p:cNvPr>
          <p:cNvCxnSpPr/>
          <p:nvPr/>
        </p:nvCxnSpPr>
        <p:spPr>
          <a:xfrm flipH="1">
            <a:off x="4026417" y="3101751"/>
            <a:ext cx="126187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A57BE22C-A65C-48E2-B669-1DEE7DD9458A}"/>
              </a:ext>
            </a:extLst>
          </p:cNvPr>
          <p:cNvGrpSpPr/>
          <p:nvPr/>
        </p:nvGrpSpPr>
        <p:grpSpPr>
          <a:xfrm>
            <a:off x="3830957" y="2398909"/>
            <a:ext cx="369954" cy="457861"/>
            <a:chOff x="6310708" y="2223671"/>
            <a:chExt cx="809489" cy="898563"/>
          </a:xfrm>
        </p:grpSpPr>
        <p:sp>
          <p:nvSpPr>
            <p:cNvPr id="25" name="Rounded Rectangle 25">
              <a:extLst>
                <a:ext uri="{FF2B5EF4-FFF2-40B4-BE49-F238E27FC236}">
                  <a16:creationId xmlns:a16="http://schemas.microsoft.com/office/drawing/2014/main" xmlns="" id="{F03D4234-96B6-4EA9-9A8E-71C727503AEA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6">
              <a:extLst>
                <a:ext uri="{FF2B5EF4-FFF2-40B4-BE49-F238E27FC236}">
                  <a16:creationId xmlns:a16="http://schemas.microsoft.com/office/drawing/2014/main" xmlns="" id="{DF62E70C-F884-4437-B337-5A32843B7E89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7" name="Rounded Rectangle 27">
              <a:extLst>
                <a:ext uri="{FF2B5EF4-FFF2-40B4-BE49-F238E27FC236}">
                  <a16:creationId xmlns:a16="http://schemas.microsoft.com/office/drawing/2014/main" xmlns="" id="{89EC801C-4B4C-4EB8-9CD2-14D774EB028E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45BE4497-48D7-4EA8-8A2F-2ECC9915B3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ECA5EE4-C4C2-4146-AF5D-A5115AB0C78D}"/>
              </a:ext>
            </a:extLst>
          </p:cNvPr>
          <p:cNvGrpSpPr/>
          <p:nvPr/>
        </p:nvGrpSpPr>
        <p:grpSpPr>
          <a:xfrm rot="5400000">
            <a:off x="3817046" y="1646251"/>
            <a:ext cx="369954" cy="457861"/>
            <a:chOff x="6310708" y="2223671"/>
            <a:chExt cx="809489" cy="898563"/>
          </a:xfrm>
        </p:grpSpPr>
        <p:sp>
          <p:nvSpPr>
            <p:cNvPr id="30" name="Rounded Rectangle 25">
              <a:extLst>
                <a:ext uri="{FF2B5EF4-FFF2-40B4-BE49-F238E27FC236}">
                  <a16:creationId xmlns:a16="http://schemas.microsoft.com/office/drawing/2014/main" xmlns="" id="{B76EAF5A-2755-4F1C-8038-AB97A8DFDA41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26">
              <a:extLst>
                <a:ext uri="{FF2B5EF4-FFF2-40B4-BE49-F238E27FC236}">
                  <a16:creationId xmlns:a16="http://schemas.microsoft.com/office/drawing/2014/main" xmlns="" id="{F3695895-2794-4794-8EDA-2B4A101D8D3C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Rounded Rectangle 27">
              <a:extLst>
                <a:ext uri="{FF2B5EF4-FFF2-40B4-BE49-F238E27FC236}">
                  <a16:creationId xmlns:a16="http://schemas.microsoft.com/office/drawing/2014/main" xmlns="" id="{7FBAB766-83CB-4FED-A35C-438C4506986C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AEB2AAEC-F9C3-4F0F-B616-F1C21A0933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163AE2B-95D7-4CC9-AE62-BFFDEA91F8B0}"/>
              </a:ext>
            </a:extLst>
          </p:cNvPr>
          <p:cNvGrpSpPr/>
          <p:nvPr/>
        </p:nvGrpSpPr>
        <p:grpSpPr>
          <a:xfrm rot="10800000">
            <a:off x="5124013" y="1644467"/>
            <a:ext cx="369954" cy="457861"/>
            <a:chOff x="6310708" y="2223671"/>
            <a:chExt cx="809489" cy="898563"/>
          </a:xfrm>
        </p:grpSpPr>
        <p:sp>
          <p:nvSpPr>
            <p:cNvPr id="35" name="Rounded Rectangle 25">
              <a:extLst>
                <a:ext uri="{FF2B5EF4-FFF2-40B4-BE49-F238E27FC236}">
                  <a16:creationId xmlns:a16="http://schemas.microsoft.com/office/drawing/2014/main" xmlns="" id="{3B1A9C1C-0DAE-4083-99B2-E3B295A12E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26">
              <a:extLst>
                <a:ext uri="{FF2B5EF4-FFF2-40B4-BE49-F238E27FC236}">
                  <a16:creationId xmlns:a16="http://schemas.microsoft.com/office/drawing/2014/main" xmlns="" id="{80DFCCDF-C13A-4E88-A3DB-C9C4DC58988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7" name="Rounded Rectangle 27">
              <a:extLst>
                <a:ext uri="{FF2B5EF4-FFF2-40B4-BE49-F238E27FC236}">
                  <a16:creationId xmlns:a16="http://schemas.microsoft.com/office/drawing/2014/main" xmlns="" id="{4EDEF8E5-A720-439D-8BAE-52DA5149443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F0107FDB-F20A-4F22-9224-F510762DE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CF051B4-95F6-4B73-8BB9-A608E89F28D5}"/>
              </a:ext>
            </a:extLst>
          </p:cNvPr>
          <p:cNvGrpSpPr/>
          <p:nvPr/>
        </p:nvGrpSpPr>
        <p:grpSpPr>
          <a:xfrm rot="16200000">
            <a:off x="5144817" y="2872820"/>
            <a:ext cx="369954" cy="457861"/>
            <a:chOff x="6310708" y="2223671"/>
            <a:chExt cx="809489" cy="898563"/>
          </a:xfrm>
        </p:grpSpPr>
        <p:sp>
          <p:nvSpPr>
            <p:cNvPr id="40" name="Rounded Rectangle 25">
              <a:extLst>
                <a:ext uri="{FF2B5EF4-FFF2-40B4-BE49-F238E27FC236}">
                  <a16:creationId xmlns:a16="http://schemas.microsoft.com/office/drawing/2014/main" xmlns="" id="{D270219E-727D-4A63-B716-9731DA10007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26">
              <a:extLst>
                <a:ext uri="{FF2B5EF4-FFF2-40B4-BE49-F238E27FC236}">
                  <a16:creationId xmlns:a16="http://schemas.microsoft.com/office/drawing/2014/main" xmlns="" id="{2817B063-6007-4F59-8945-A77377D7E3AD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2" name="Rounded Rectangle 27">
              <a:extLst>
                <a:ext uri="{FF2B5EF4-FFF2-40B4-BE49-F238E27FC236}">
                  <a16:creationId xmlns:a16="http://schemas.microsoft.com/office/drawing/2014/main" xmlns="" id="{C4BDA789-6C04-4805-9E4F-A74156CA7B1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83E412F4-CDB0-4D34-B963-C84C8A457F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00139 -0.1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7 L 0.13681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0.00191 0.1791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68 0.0002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0"/>
                            </p:stCondLst>
                            <p:childTnLst>
                              <p:par>
                                <p:cTn id="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CHALLENGE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6" y="1077375"/>
            <a:ext cx="7213600" cy="283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33457" y="1371600"/>
            <a:ext cx="1237342" cy="50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4 times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105070" y="3152937"/>
            <a:ext cx="1894115" cy="3570515"/>
            <a:chOff x="4880429" y="372201"/>
            <a:chExt cx="2476500" cy="55146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76"/>
            <a:stretch/>
          </p:blipFill>
          <p:spPr>
            <a:xfrm>
              <a:off x="4880429" y="4497074"/>
              <a:ext cx="2476500" cy="138974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113"/>
            <a:stretch/>
          </p:blipFill>
          <p:spPr>
            <a:xfrm>
              <a:off x="4880429" y="372201"/>
              <a:ext cx="2476500" cy="414537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C637526-887E-4F9A-8A0D-65EE36B006FB}"/>
              </a:ext>
            </a:extLst>
          </p:cNvPr>
          <p:cNvSpPr/>
          <p:nvPr/>
        </p:nvSpPr>
        <p:spPr>
          <a:xfrm>
            <a:off x="3512163" y="4509727"/>
            <a:ext cx="817503" cy="76236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4FADFE3-6900-44D1-A015-46A73B6B294E}"/>
              </a:ext>
            </a:extLst>
          </p:cNvPr>
          <p:cNvCxnSpPr/>
          <p:nvPr/>
        </p:nvCxnSpPr>
        <p:spPr>
          <a:xfrm flipV="1">
            <a:off x="3278590" y="4290737"/>
            <a:ext cx="0" cy="116794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D49B6F1-62AF-4E79-842A-6DF3AB4AB8AF}"/>
              </a:ext>
            </a:extLst>
          </p:cNvPr>
          <p:cNvCxnSpPr/>
          <p:nvPr/>
        </p:nvCxnSpPr>
        <p:spPr>
          <a:xfrm flipV="1">
            <a:off x="3270408" y="4290737"/>
            <a:ext cx="1234439" cy="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E54E237-D89D-4EC0-8B8F-F9B3771669E8}"/>
              </a:ext>
            </a:extLst>
          </p:cNvPr>
          <p:cNvCxnSpPr/>
          <p:nvPr/>
        </p:nvCxnSpPr>
        <p:spPr>
          <a:xfrm>
            <a:off x="4577837" y="4290738"/>
            <a:ext cx="0" cy="116794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9C64A4B-2CC0-41EE-AF41-33C825E65205}"/>
              </a:ext>
            </a:extLst>
          </p:cNvPr>
          <p:cNvCxnSpPr/>
          <p:nvPr/>
        </p:nvCxnSpPr>
        <p:spPr>
          <a:xfrm flipH="1">
            <a:off x="3278590" y="5517074"/>
            <a:ext cx="126187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CED4869-DCCD-4AB0-B710-37DF153D3A48}"/>
              </a:ext>
            </a:extLst>
          </p:cNvPr>
          <p:cNvGrpSpPr/>
          <p:nvPr/>
        </p:nvGrpSpPr>
        <p:grpSpPr>
          <a:xfrm>
            <a:off x="3083130" y="4814232"/>
            <a:ext cx="369954" cy="457861"/>
            <a:chOff x="6310708" y="2223671"/>
            <a:chExt cx="809489" cy="898563"/>
          </a:xfrm>
        </p:grpSpPr>
        <p:sp>
          <p:nvSpPr>
            <p:cNvPr id="18" name="Rounded Rectangle 25">
              <a:extLst>
                <a:ext uri="{FF2B5EF4-FFF2-40B4-BE49-F238E27FC236}">
                  <a16:creationId xmlns:a16="http://schemas.microsoft.com/office/drawing/2014/main" xmlns="" id="{D1FD7AA4-00BD-47EE-8D80-8567871ABA27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26">
              <a:extLst>
                <a:ext uri="{FF2B5EF4-FFF2-40B4-BE49-F238E27FC236}">
                  <a16:creationId xmlns:a16="http://schemas.microsoft.com/office/drawing/2014/main" xmlns="" id="{09BE9ABB-170F-416B-A00E-854B42B54E4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0" name="Rounded Rectangle 27">
              <a:extLst>
                <a:ext uri="{FF2B5EF4-FFF2-40B4-BE49-F238E27FC236}">
                  <a16:creationId xmlns:a16="http://schemas.microsoft.com/office/drawing/2014/main" xmlns="" id="{DBEDFB6E-202C-407D-A937-1AA5D8659A37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E49D4BFE-2388-4CEB-8DE9-5FE5B789D6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3F2E7A50-8A7A-4CB5-A9DC-A0B9CD981BE3}"/>
              </a:ext>
            </a:extLst>
          </p:cNvPr>
          <p:cNvGrpSpPr/>
          <p:nvPr/>
        </p:nvGrpSpPr>
        <p:grpSpPr>
          <a:xfrm rot="5400000">
            <a:off x="3069219" y="4061574"/>
            <a:ext cx="369954" cy="457861"/>
            <a:chOff x="6310708" y="2223671"/>
            <a:chExt cx="809489" cy="898563"/>
          </a:xfrm>
        </p:grpSpPr>
        <p:sp>
          <p:nvSpPr>
            <p:cNvPr id="23" name="Rounded Rectangle 25">
              <a:extLst>
                <a:ext uri="{FF2B5EF4-FFF2-40B4-BE49-F238E27FC236}">
                  <a16:creationId xmlns:a16="http://schemas.microsoft.com/office/drawing/2014/main" xmlns="" id="{0A2D21BF-27AA-4335-9CDA-4D27A2D039C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6">
              <a:extLst>
                <a:ext uri="{FF2B5EF4-FFF2-40B4-BE49-F238E27FC236}">
                  <a16:creationId xmlns:a16="http://schemas.microsoft.com/office/drawing/2014/main" xmlns="" id="{339FA8E7-8877-4BAB-9FAA-B756150907AE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5" name="Rounded Rectangle 27">
              <a:extLst>
                <a:ext uri="{FF2B5EF4-FFF2-40B4-BE49-F238E27FC236}">
                  <a16:creationId xmlns:a16="http://schemas.microsoft.com/office/drawing/2014/main" xmlns="" id="{D5C628FF-63AF-4BD2-801E-83E61505F8B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E2785240-C7C5-4A9A-A7D7-38909622FB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3B8DAD5D-88DD-4C6E-9431-19A86E0E7ACF}"/>
              </a:ext>
            </a:extLst>
          </p:cNvPr>
          <p:cNvGrpSpPr/>
          <p:nvPr/>
        </p:nvGrpSpPr>
        <p:grpSpPr>
          <a:xfrm rot="10800000">
            <a:off x="4376186" y="4059790"/>
            <a:ext cx="369954" cy="457861"/>
            <a:chOff x="6310708" y="2223671"/>
            <a:chExt cx="809489" cy="898563"/>
          </a:xfrm>
        </p:grpSpPr>
        <p:sp>
          <p:nvSpPr>
            <p:cNvPr id="28" name="Rounded Rectangle 25">
              <a:extLst>
                <a:ext uri="{FF2B5EF4-FFF2-40B4-BE49-F238E27FC236}">
                  <a16:creationId xmlns:a16="http://schemas.microsoft.com/office/drawing/2014/main" xmlns="" id="{F1CB5CAD-25D4-4A46-A47A-8E39AFFE3983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6">
              <a:extLst>
                <a:ext uri="{FF2B5EF4-FFF2-40B4-BE49-F238E27FC236}">
                  <a16:creationId xmlns:a16="http://schemas.microsoft.com/office/drawing/2014/main" xmlns="" id="{A6565553-A253-47A3-866C-F8D98481A05C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0" name="Rounded Rectangle 27">
              <a:extLst>
                <a:ext uri="{FF2B5EF4-FFF2-40B4-BE49-F238E27FC236}">
                  <a16:creationId xmlns:a16="http://schemas.microsoft.com/office/drawing/2014/main" xmlns="" id="{5D4A833F-0626-4F5B-8534-F6C465618C0E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78AB0113-7039-44AC-B96A-FE013A8A76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3FCB9A70-0BF7-407C-9121-EF6B57262B6B}"/>
              </a:ext>
            </a:extLst>
          </p:cNvPr>
          <p:cNvGrpSpPr/>
          <p:nvPr/>
        </p:nvGrpSpPr>
        <p:grpSpPr>
          <a:xfrm rot="16200000">
            <a:off x="4396990" y="5288143"/>
            <a:ext cx="369954" cy="457861"/>
            <a:chOff x="6310708" y="2223671"/>
            <a:chExt cx="809489" cy="898563"/>
          </a:xfrm>
        </p:grpSpPr>
        <p:sp>
          <p:nvSpPr>
            <p:cNvPr id="33" name="Rounded Rectangle 25">
              <a:extLst>
                <a:ext uri="{FF2B5EF4-FFF2-40B4-BE49-F238E27FC236}">
                  <a16:creationId xmlns:a16="http://schemas.microsoft.com/office/drawing/2014/main" xmlns="" id="{EB2E6F13-AAF8-42AB-8EC8-2C9C5FAAE30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26">
              <a:extLst>
                <a:ext uri="{FF2B5EF4-FFF2-40B4-BE49-F238E27FC236}">
                  <a16:creationId xmlns:a16="http://schemas.microsoft.com/office/drawing/2014/main" xmlns="" id="{B701B739-090F-404B-8BF6-B4CDDCA9D6B9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:a16="http://schemas.microsoft.com/office/drawing/2014/main" xmlns="" id="{0D7293FE-7D29-4538-B39C-64FA8C96D83E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02BA500A-22F9-4CCE-8138-6DFB3D005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0139 -0.1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1368 0.004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0.00191 0.1791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1368 0.000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Switches</a:t>
            </a:r>
          </a:p>
        </p:txBody>
      </p:sp>
    </p:spTree>
    <p:extLst>
      <p:ext uri="{BB962C8B-B14F-4D97-AF65-F5344CB8AC3E}">
        <p14:creationId xmlns:p14="http://schemas.microsoft.com/office/powerpoint/2010/main" val="801377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5D640449-E623-41F2-AFEF-EB610601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620" y="816993"/>
            <a:ext cx="1366977" cy="1368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564"/>
            <a:ext cx="3917552" cy="4908435"/>
          </a:xfrm>
        </p:spPr>
        <p:txBody>
          <a:bodyPr>
            <a:normAutofit/>
          </a:bodyPr>
          <a:lstStyle/>
          <a:p>
            <a:r>
              <a:rPr lang="en-US" dirty="0"/>
              <a:t>Asking the robot a question and doing something different based on the answer</a:t>
            </a:r>
          </a:p>
          <a:p>
            <a:pPr lvl="1"/>
            <a:r>
              <a:rPr lang="en-US" dirty="0"/>
              <a:t>Example: Does the robot see a line? Or not?</a:t>
            </a:r>
          </a:p>
          <a:p>
            <a:pPr lvl="1"/>
            <a:endParaRPr lang="en-US" dirty="0"/>
          </a:p>
          <a:p>
            <a:r>
              <a:rPr lang="en-US" dirty="0"/>
              <a:t>Basically a YES/NO QUESTION</a:t>
            </a:r>
          </a:p>
          <a:p>
            <a:r>
              <a:rPr lang="en-US" dirty="0"/>
              <a:t>Switch blocks are found in the orange/flow tab</a:t>
            </a:r>
          </a:p>
          <a:p>
            <a:pPr lvl="2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Screen Shot 2014-08-07 at 12.24.1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3" t="10427" r="21841" b="4255"/>
          <a:stretch/>
        </p:blipFill>
        <p:spPr>
          <a:xfrm>
            <a:off x="5362590" y="2001119"/>
            <a:ext cx="2334928" cy="2783608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90" y="288121"/>
            <a:ext cx="3465446" cy="40271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72785" y="3384354"/>
            <a:ext cx="833905" cy="425467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03809" y="3809821"/>
            <a:ext cx="725569" cy="1539323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39812" y="5349144"/>
            <a:ext cx="2220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question being asked: is the touch sensor pressed</a:t>
            </a:r>
          </a:p>
        </p:txBody>
      </p:sp>
      <p:sp>
        <p:nvSpPr>
          <p:cNvPr id="14" name="Oval 13"/>
          <p:cNvSpPr/>
          <p:nvPr/>
        </p:nvSpPr>
        <p:spPr>
          <a:xfrm>
            <a:off x="5964010" y="2189847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644840" y="1660912"/>
            <a:ext cx="705605" cy="622416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2309" y="5349144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code if the answer is no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84506" y="1014581"/>
            <a:ext cx="195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this code if the answer is yes</a:t>
            </a:r>
          </a:p>
        </p:txBody>
      </p:sp>
      <p:sp>
        <p:nvSpPr>
          <p:cNvPr id="21" name="Oval 20"/>
          <p:cNvSpPr/>
          <p:nvPr/>
        </p:nvSpPr>
        <p:spPr>
          <a:xfrm>
            <a:off x="6015335" y="3560877"/>
            <a:ext cx="1682183" cy="991418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9" idx="0"/>
            <a:endCxn id="21" idx="4"/>
          </p:cNvCxnSpPr>
          <p:nvPr/>
        </p:nvCxnSpPr>
        <p:spPr>
          <a:xfrm flipH="1" flipV="1">
            <a:off x="6856427" y="4552295"/>
            <a:ext cx="211677" cy="796849"/>
          </a:xfrm>
          <a:prstGeom prst="straightConnector1">
            <a:avLst/>
          </a:prstGeom>
          <a:ln>
            <a:solidFill>
              <a:srgbClr val="D1282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Image result for cartoon thinking">
            <a:extLst>
              <a:ext uri="{FF2B5EF4-FFF2-40B4-BE49-F238E27FC236}">
                <a16:creationId xmlns:a16="http://schemas.microsoft.com/office/drawing/2014/main" xmlns="" id="{EE5168A4-C41B-45E8-8F64-F570F38EF5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5200" y="2357438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29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Block CHALLENGE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4397553" cy="510759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Challenge:  </a:t>
            </a:r>
            <a:r>
              <a:rPr lang="en-US" sz="2400" dirty="0"/>
              <a:t>Write a program that changes the display based on if the touch sensor is pressed or not pressed.  </a:t>
            </a:r>
          </a:p>
          <a:p>
            <a:r>
              <a:rPr lang="en-US" sz="2400" dirty="0"/>
              <a:t>If pressed, your EV3 is happy! Display a smiley face.  If not pressed, the EV3 is sad!  Display a sad face.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Hint: </a:t>
            </a:r>
            <a:r>
              <a:rPr lang="en-US" sz="2400" dirty="0"/>
              <a:t>You will need to use the display block, loops and switch blocks!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90" y="1038575"/>
            <a:ext cx="3465446" cy="402712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3"/>
          <a:stretch/>
        </p:blipFill>
        <p:spPr>
          <a:xfrm>
            <a:off x="6032227" y="2255401"/>
            <a:ext cx="2041519" cy="197878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21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Screen Shot 2014-08-08 at 7.0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235362"/>
            <a:ext cx="7717671" cy="5010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6919" y="3429321"/>
            <a:ext cx="163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Block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6919" y="5475637"/>
            <a:ext cx="163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Block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1982" y="4519282"/>
            <a:ext cx="156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 Block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3655" y="5463701"/>
            <a:ext cx="114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582" y="4431806"/>
            <a:ext cx="1149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Touch Sensor</a:t>
            </a:r>
          </a:p>
          <a:p>
            <a:r>
              <a:rPr lang="en-US" dirty="0"/>
              <a:t>Selected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5411" y="3617519"/>
            <a:ext cx="513749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Core </a:t>
            </a:r>
            <a:r>
              <a:rPr lang="en-US" b="1" dirty="0" smtClean="0">
                <a:solidFill>
                  <a:schemeClr val="bg1"/>
                </a:solidFill>
              </a:rPr>
              <a:t>Values: </a:t>
            </a:r>
            <a:r>
              <a:rPr lang="en-US" dirty="0" smtClean="0">
                <a:solidFill>
                  <a:schemeClr val="bg1"/>
                </a:solidFill>
              </a:rPr>
              <a:t>Inspiration, Teamwork, Gracious Professionalism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700" y="2872298"/>
            <a:ext cx="514782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Research </a:t>
            </a:r>
            <a:r>
              <a:rPr lang="en-US" b="1" dirty="0" smtClean="0"/>
              <a:t>Project: </a:t>
            </a:r>
            <a:r>
              <a:rPr lang="en-US" dirty="0" smtClean="0"/>
              <a:t>Research, Innovative Solution, Presentation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7700" y="2127077"/>
            <a:ext cx="51404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Robot Game: </a:t>
            </a:r>
            <a:r>
              <a:rPr lang="en-US" dirty="0" smtClean="0">
                <a:solidFill>
                  <a:schemeClr val="bg1"/>
                </a:solidFill>
              </a:rPr>
              <a:t>Robot Design, Programming, Strategy &amp; Innovation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470" y="4694873"/>
            <a:ext cx="8560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Different tournaments give a different number awards based on the region as well as how large the tournament is. </a:t>
            </a:r>
          </a:p>
          <a:p>
            <a:pPr algn="ctr"/>
            <a:r>
              <a:rPr lang="en-US" b="1" dirty="0" smtClean="0"/>
              <a:t>Please check with your region.</a:t>
            </a:r>
            <a:endParaRPr lang="en-US" b="1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91022" y="2342672"/>
            <a:ext cx="3072384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Champion’s Award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Best all-rounded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Must make 40% cut-off in Robot Performance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2421" y="1381856"/>
            <a:ext cx="514043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Robot Performance: </a:t>
            </a:r>
            <a:r>
              <a:rPr lang="en-US" dirty="0" smtClean="0"/>
              <a:t>Highest robot </a:t>
            </a:r>
            <a:r>
              <a:rPr lang="en-US" smtClean="0"/>
              <a:t>performance scores</a:t>
            </a:r>
            <a:endParaRPr lang="en-US" dirty="0"/>
          </a:p>
        </p:txBody>
      </p:sp>
      <p:sp>
        <p:nvSpPr>
          <p:cNvPr id="14" name="Explosion 2 13"/>
          <p:cNvSpPr/>
          <p:nvPr/>
        </p:nvSpPr>
        <p:spPr>
          <a:xfrm>
            <a:off x="5707371" y="570606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49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Block Challenge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9164"/>
            <a:ext cx="8245474" cy="3004272"/>
          </a:xfrm>
        </p:spPr>
        <p:txBody>
          <a:bodyPr>
            <a:normAutofit/>
          </a:bodyPr>
          <a:lstStyle/>
          <a:p>
            <a:r>
              <a:rPr lang="en-US" sz="3200" dirty="0"/>
              <a:t>Can you write a program that display big eyeballs if you touch it once and a sad face if you touch it a second time and toggles back and forth.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8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 descr="Screen Shot 2014-08-08 at 7.0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" y="2262909"/>
            <a:ext cx="7577277" cy="378427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2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Line Follower</a:t>
            </a:r>
          </a:p>
        </p:txBody>
      </p:sp>
    </p:spTree>
    <p:extLst>
      <p:ext uri="{BB962C8B-B14F-4D97-AF65-F5344CB8AC3E}">
        <p14:creationId xmlns:p14="http://schemas.microsoft.com/office/powerpoint/2010/main" val="613676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3412" y="1752600"/>
            <a:ext cx="8245474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Learn how humans and robots follow lines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get a robot to follow a line using Color Mode on the EV3 Color Sensor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follow a line until a sensor is activated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follow a line for a particular 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combine sensors, loops and switches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6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FOLLOW THE MIDDLE?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208531" cy="4373563"/>
          </a:xfrm>
        </p:spPr>
        <p:txBody>
          <a:bodyPr/>
          <a:lstStyle/>
          <a:p>
            <a:r>
              <a:rPr lang="en-US" dirty="0"/>
              <a:t>Humans want to follow the line in the middle.  </a:t>
            </a:r>
          </a:p>
          <a:p>
            <a:r>
              <a:rPr lang="en-US" dirty="0"/>
              <a:t>Let’s have the robot do the same thing using the </a:t>
            </a:r>
            <a:r>
              <a:rPr lang="en-US" dirty="0">
                <a:solidFill>
                  <a:srgbClr val="FF0000"/>
                </a:solidFill>
              </a:rPr>
              <a:t>Color Sensor</a:t>
            </a:r>
          </a:p>
          <a:p>
            <a:r>
              <a:rPr lang="en-US" dirty="0"/>
              <a:t>What type of questions can we ask using this sensor</a:t>
            </a:r>
          </a:p>
          <a:p>
            <a:pPr lvl="1"/>
            <a:r>
              <a:rPr lang="en-US" dirty="0"/>
              <a:t>Are you on line or not?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54595" y="1322150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7014" y="1322150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200387787-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60" y="456126"/>
            <a:ext cx="812763" cy="171845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21883" y="5424547"/>
            <a:ext cx="660559" cy="790597"/>
            <a:chOff x="6310708" y="2223671"/>
            <a:chExt cx="809489" cy="898563"/>
          </a:xfrm>
        </p:grpSpPr>
        <p:sp>
          <p:nvSpPr>
            <p:cNvPr id="11" name="Rounded Rectangle 10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4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3047 L 0.01146 0.64608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>
            <a:off x="0" y="1048073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Bent Arrow 39"/>
          <p:cNvSpPr/>
          <p:nvPr/>
        </p:nvSpPr>
        <p:spPr>
          <a:xfrm flipH="1">
            <a:off x="3573538" y="37536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 rot="17100000">
            <a:off x="3528539" y="821707"/>
            <a:ext cx="660559" cy="790597"/>
            <a:chOff x="6310708" y="2223671"/>
            <a:chExt cx="809489" cy="898563"/>
          </a:xfrm>
        </p:grpSpPr>
        <p:sp>
          <p:nvSpPr>
            <p:cNvPr id="42" name="Rounded Rectangle 41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67118" y="3271059"/>
            <a:ext cx="2989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Seems to work fine here…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8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579 L -0.11966 -0.1702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2" y="-8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0" grpId="0" animBg="1"/>
      <p:bldP spid="40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875089" y="3142782"/>
            <a:ext cx="0" cy="3219749"/>
          </a:xfrm>
          <a:prstGeom prst="line">
            <a:avLst/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flipH="1">
            <a:off x="4875089" y="1073047"/>
            <a:ext cx="4875089" cy="4189417"/>
          </a:xfrm>
          <a:prstGeom prst="arc">
            <a:avLst>
              <a:gd name="adj1" fmla="val 16199999"/>
              <a:gd name="adj2" fmla="val 0"/>
            </a:avLst>
          </a:prstGeom>
          <a:ln w="4572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33433" y="5988322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33433" y="1986561"/>
            <a:ext cx="660559" cy="790597"/>
            <a:chOff x="6310708" y="2223671"/>
            <a:chExt cx="809489" cy="898563"/>
          </a:xfrm>
        </p:grpSpPr>
        <p:sp>
          <p:nvSpPr>
            <p:cNvPr id="29" name="Rounded Rectangle 2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Bent Arrow 33"/>
          <p:cNvSpPr/>
          <p:nvPr/>
        </p:nvSpPr>
        <p:spPr>
          <a:xfrm flipH="1">
            <a:off x="4366297" y="1166234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9800000">
            <a:off x="4544808" y="1984602"/>
            <a:ext cx="660559" cy="790597"/>
            <a:chOff x="6310708" y="2223671"/>
            <a:chExt cx="809489" cy="898563"/>
          </a:xfrm>
        </p:grpSpPr>
        <p:sp>
          <p:nvSpPr>
            <p:cNvPr id="36" name="Rounded Rectangle 35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Bent Arrow 25"/>
          <p:cNvSpPr/>
          <p:nvPr/>
        </p:nvSpPr>
        <p:spPr>
          <a:xfrm flipH="1">
            <a:off x="3791364" y="828343"/>
            <a:ext cx="568813" cy="67270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rot="17100000">
            <a:off x="3926157" y="1443644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69087" y="2264463"/>
            <a:ext cx="38570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we are on black, keep going straight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we are on white, turn left to get back to the line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OH NO… my robot is running away….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When the robot leaves the left side of the line, the program no longer works!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8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3.86611E-6 L 7.88468E-7 -0.577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8468E-7 -2.93259E-6 L -0.05471 -0.0836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4" y="-4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1 -0.00069 L -0.17646 -0.0379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6" y="-187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26" grpId="0" animBg="1"/>
      <p:bldP spid="2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 Following: ROBOT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774873" cy="4373563"/>
          </a:xfrm>
        </p:spPr>
        <p:txBody>
          <a:bodyPr>
            <a:normAutofit/>
          </a:bodyPr>
          <a:lstStyle/>
          <a:p>
            <a:r>
              <a:rPr lang="en-US" dirty="0"/>
              <a:t>Why could the Human follow the middle?: </a:t>
            </a:r>
          </a:p>
          <a:p>
            <a:pPr lvl="1"/>
            <a:r>
              <a:rPr lang="en-US" dirty="0"/>
              <a:t>They can </a:t>
            </a:r>
            <a:r>
              <a:rPr lang="en-US" dirty="0">
                <a:solidFill>
                  <a:srgbClr val="FF0000"/>
                </a:solidFill>
              </a:rPr>
              <a:t>see ahead.</a:t>
            </a:r>
          </a:p>
          <a:p>
            <a:pPr lvl="1"/>
            <a:r>
              <a:rPr lang="en-US" dirty="0"/>
              <a:t>They can </a:t>
            </a:r>
            <a:r>
              <a:rPr lang="en-US" dirty="0">
                <a:solidFill>
                  <a:srgbClr val="FF0000"/>
                </a:solidFill>
              </a:rPr>
              <a:t>see the whole line and its surroundings</a:t>
            </a:r>
          </a:p>
          <a:p>
            <a:pPr lvl="1"/>
            <a:r>
              <a:rPr lang="en-US" dirty="0"/>
              <a:t>They </a:t>
            </a:r>
            <a:r>
              <a:rPr lang="en-US" dirty="0">
                <a:solidFill>
                  <a:srgbClr val="FF0000"/>
                </a:solidFill>
              </a:rPr>
              <a:t>see both sides</a:t>
            </a:r>
            <a:r>
              <a:rPr lang="en-US" dirty="0"/>
              <a:t> and which side they left</a:t>
            </a:r>
          </a:p>
          <a:p>
            <a:endParaRPr lang="en-US" dirty="0"/>
          </a:p>
          <a:p>
            <a:r>
              <a:rPr lang="en-US" dirty="0"/>
              <a:t>Why can’t the Robot do the same thing?: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Can’t tell right or left side of the line</a:t>
            </a:r>
          </a:p>
          <a:p>
            <a:pPr lvl="1"/>
            <a:r>
              <a:rPr lang="en-US" dirty="0">
                <a:solidFill>
                  <a:srgbClr val="00B900"/>
                </a:solidFill>
              </a:rPr>
              <a:t>How do we make sure the robot always veers off on the SAME SIDE of the line?</a:t>
            </a:r>
          </a:p>
          <a:p>
            <a:pPr lvl="2"/>
            <a:r>
              <a:rPr lang="en-US" dirty="0"/>
              <a:t>Instead of the middle, could the robot follow the “edge”?</a:t>
            </a:r>
          </a:p>
          <a:p>
            <a:pPr lvl="1"/>
            <a:r>
              <a:rPr lang="en-US" dirty="0"/>
              <a:t>So now the robot will fall off only the same side.</a:t>
            </a:r>
          </a:p>
          <a:p>
            <a:pPr lvl="1"/>
            <a:r>
              <a:rPr lang="en-US" dirty="0"/>
              <a:t>We will now show you how this works!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7014" y="1322150"/>
            <a:ext cx="645428" cy="489299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521883" y="5424547"/>
            <a:ext cx="660559" cy="790597"/>
            <a:chOff x="6310708" y="2223671"/>
            <a:chExt cx="809489" cy="898563"/>
          </a:xfrm>
        </p:grpSpPr>
        <p:sp>
          <p:nvSpPr>
            <p:cNvPr id="15" name="Rounded Rectangle 14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918E-6 3.85327E-6 L -0.0349 3.8532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91 -4.71882E-6 L -0.03491 -0.577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ROBOT LINE FOLLOWING Happens on the edges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42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1" y="1752600"/>
            <a:ext cx="1245518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76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537213" y="1789420"/>
            <a:ext cx="463550" cy="4759325"/>
            <a:chOff x="2145" y="1178"/>
            <a:chExt cx="292" cy="2998"/>
          </a:xfrm>
        </p:grpSpPr>
        <p:grpSp>
          <p:nvGrpSpPr>
            <p:cNvPr id="54288" name="Group 5"/>
            <p:cNvGrpSpPr>
              <a:grpSpLocks/>
            </p:cNvGrpSpPr>
            <p:nvPr/>
          </p:nvGrpSpPr>
          <p:grpSpPr bwMode="auto">
            <a:xfrm>
              <a:off x="2160" y="2688"/>
              <a:ext cx="277" cy="1488"/>
              <a:chOff x="2160" y="2688"/>
              <a:chExt cx="277" cy="1488"/>
            </a:xfrm>
          </p:grpSpPr>
          <p:sp>
            <p:nvSpPr>
              <p:cNvPr id="54292" name="Line 6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 flipV="1">
                <a:off x="2160" y="3456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3" name="Line 7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 flipH="1" flipV="1">
                <a:off x="2160" y="2688"/>
                <a:ext cx="27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9" name="Group 8"/>
            <p:cNvGrpSpPr>
              <a:grpSpLocks/>
            </p:cNvGrpSpPr>
            <p:nvPr/>
          </p:nvGrpSpPr>
          <p:grpSpPr bwMode="auto">
            <a:xfrm>
              <a:off x="2145" y="1178"/>
              <a:ext cx="187" cy="1510"/>
              <a:chOff x="2097" y="2618"/>
              <a:chExt cx="187" cy="1510"/>
            </a:xfrm>
          </p:grpSpPr>
          <p:sp>
            <p:nvSpPr>
              <p:cNvPr id="54290" name="Line 9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 flipV="1">
                <a:off x="2097" y="3408"/>
                <a:ext cx="187" cy="72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91" name="Line 10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H="1" flipV="1">
                <a:off x="2112" y="2618"/>
                <a:ext cx="172" cy="79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4280" name="Rectangle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71174" y="1752600"/>
            <a:ext cx="1101225" cy="4876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281" name="Group 13"/>
          <p:cNvGrpSpPr>
            <a:grpSpLocks/>
          </p:cNvGrpSpPr>
          <p:nvPr/>
        </p:nvGrpSpPr>
        <p:grpSpPr bwMode="auto">
          <a:xfrm>
            <a:off x="7364416" y="1846263"/>
            <a:ext cx="563563" cy="4783138"/>
            <a:chOff x="2143" y="1211"/>
            <a:chExt cx="355" cy="3013"/>
          </a:xfrm>
          <a:solidFill>
            <a:srgbClr val="000000"/>
          </a:solidFill>
        </p:grpSpPr>
        <p:grpSp>
          <p:nvGrpSpPr>
            <p:cNvPr id="54282" name="Group 14"/>
            <p:cNvGrpSpPr>
              <a:grpSpLocks/>
            </p:cNvGrpSpPr>
            <p:nvPr/>
          </p:nvGrpSpPr>
          <p:grpSpPr bwMode="auto">
            <a:xfrm>
              <a:off x="2143" y="2736"/>
              <a:ext cx="355" cy="1488"/>
              <a:chOff x="2143" y="2736"/>
              <a:chExt cx="355" cy="1488"/>
            </a:xfrm>
            <a:grpFill/>
          </p:grpSpPr>
          <p:sp>
            <p:nvSpPr>
              <p:cNvPr id="54286" name="Line 15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V="1">
                <a:off x="2250" y="3456"/>
                <a:ext cx="248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7" name="Line 16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H="1" flipV="1">
                <a:off x="2143" y="2736"/>
                <a:ext cx="355" cy="768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4283" name="Group 17"/>
            <p:cNvGrpSpPr>
              <a:grpSpLocks/>
            </p:cNvGrpSpPr>
            <p:nvPr/>
          </p:nvGrpSpPr>
          <p:grpSpPr bwMode="auto">
            <a:xfrm>
              <a:off x="2143" y="1211"/>
              <a:ext cx="355" cy="1525"/>
              <a:chOff x="2095" y="2651"/>
              <a:chExt cx="355" cy="1525"/>
            </a:xfrm>
            <a:grpFill/>
          </p:grpSpPr>
          <p:sp>
            <p:nvSpPr>
              <p:cNvPr id="54284" name="Line 18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 flipV="1">
                <a:off x="2095" y="3456"/>
                <a:ext cx="355" cy="720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4285" name="Line 19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 flipV="1">
                <a:off x="2202" y="2651"/>
                <a:ext cx="248" cy="805"/>
              </a:xfrm>
              <a:prstGeom prst="line">
                <a:avLst/>
              </a:prstGeom>
              <a:grpFill/>
              <a:ln w="76200">
                <a:solidFill>
                  <a:srgbClr val="FF0000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>
            <p:custDataLst>
              <p:tags r:id="rId5"/>
            </p:custDataLst>
          </p:nvPr>
        </p:nvSpPr>
        <p:spPr>
          <a:xfrm>
            <a:off x="1499325" y="1177925"/>
            <a:ext cx="24430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Left side line following</a:t>
            </a:r>
          </a:p>
        </p:txBody>
      </p:sp>
      <p:sp>
        <p:nvSpPr>
          <p:cNvPr id="23" name="TextBox 22"/>
          <p:cNvSpPr txBox="1"/>
          <p:nvPr>
            <p:custDataLst>
              <p:tags r:id="rId6"/>
            </p:custDataLst>
          </p:nvPr>
        </p:nvSpPr>
        <p:spPr>
          <a:xfrm>
            <a:off x="5848350" y="1177925"/>
            <a:ext cx="25969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Right side line following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87396" y="2103060"/>
            <a:ext cx="263212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robot has to choose which way to turn when the color sensor sees a different color.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answer depends on what side of the line you are following!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766" y="1717527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If on black, turn left.</a:t>
            </a:r>
          </a:p>
          <a:p>
            <a:r>
              <a:rPr lang="en-US" dirty="0">
                <a:solidFill>
                  <a:srgbClr val="FFFF00"/>
                </a:solidFill>
              </a:rPr>
              <a:t>If on white turn right.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84003" y="1779895"/>
            <a:ext cx="10486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If on black, turn right.</a:t>
            </a:r>
          </a:p>
          <a:p>
            <a:r>
              <a:rPr lang="en-US" dirty="0">
                <a:solidFill>
                  <a:srgbClr val="FFFF00"/>
                </a:solidFill>
              </a:rPr>
              <a:t>If on white turn left.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422321" y="5926364"/>
            <a:ext cx="660559" cy="790597"/>
            <a:chOff x="6310708" y="2223671"/>
            <a:chExt cx="809489" cy="898563"/>
          </a:xfrm>
        </p:grpSpPr>
        <p:sp>
          <p:nvSpPr>
            <p:cNvPr id="28" name="Rounded Rectangle 2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68843" y="5926364"/>
            <a:ext cx="660559" cy="790597"/>
            <a:chOff x="6310708" y="2223671"/>
            <a:chExt cx="809489" cy="898563"/>
          </a:xfrm>
        </p:grpSpPr>
        <p:sp>
          <p:nvSpPr>
            <p:cNvPr id="33" name="Rounded Rectangle 3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9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starting the roboT on the correct side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977598" y="1288315"/>
            <a:ext cx="381000" cy="5486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56327" name="Group 1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 flipH="1">
            <a:off x="1218898" y="1248628"/>
            <a:ext cx="914400" cy="3810000"/>
            <a:chOff x="3581400" y="1219200"/>
            <a:chExt cx="914400" cy="3810000"/>
          </a:xfrm>
        </p:grpSpPr>
        <p:cxnSp>
          <p:nvCxnSpPr>
            <p:cNvPr id="26" name="Straight Connector 25"/>
            <p:cNvCxnSpPr/>
            <p:nvPr>
              <p:custDataLst>
                <p:tags r:id="rId14"/>
              </p:custDataLst>
            </p:nvPr>
          </p:nvCxnSpPr>
          <p:spPr>
            <a:xfrm rot="10800000">
              <a:off x="3657600" y="4343400"/>
              <a:ext cx="838200" cy="6858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custDataLst>
                <p:tags r:id="rId15"/>
              </p:custDataLst>
            </p:nvPr>
          </p:nvCxnSpPr>
          <p:spPr>
            <a:xfrm rot="5400000" flipH="1" flipV="1">
              <a:off x="3619500" y="35433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custDataLst>
                <p:tags r:id="rId16"/>
              </p:custDataLst>
            </p:nvPr>
          </p:nvCxnSpPr>
          <p:spPr>
            <a:xfrm rot="10800000">
              <a:off x="3581400" y="2743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custDataLst>
                <p:tags r:id="rId17"/>
              </p:custDataLst>
            </p:nvPr>
          </p:nvCxnSpPr>
          <p:spPr>
            <a:xfrm flipV="1">
              <a:off x="3657600" y="1981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custDataLst>
                <p:tags r:id="rId18"/>
              </p:custDataLst>
            </p:nvPr>
          </p:nvCxnSpPr>
          <p:spPr>
            <a:xfrm rot="10800000">
              <a:off x="3657600" y="1219200"/>
              <a:ext cx="838200" cy="762000"/>
            </a:xfrm>
            <a:prstGeom prst="line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>
            <p:custDataLst>
              <p:tags r:id="rId4"/>
            </p:custDataLst>
          </p:nvPr>
        </p:nvSpPr>
        <p:spPr>
          <a:xfrm>
            <a:off x="3018065" y="1302715"/>
            <a:ext cx="381000" cy="5486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23" name="Straight Connector 22"/>
          <p:cNvCxnSpPr/>
          <p:nvPr>
            <p:custDataLst>
              <p:tags r:id="rId5"/>
            </p:custDataLst>
          </p:nvPr>
        </p:nvCxnSpPr>
        <p:spPr>
          <a:xfrm rot="16200000" flipV="1">
            <a:off x="3230790" y="1251915"/>
            <a:ext cx="7620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6"/>
            </p:custDataLst>
          </p:nvPr>
        </p:nvCxnSpPr>
        <p:spPr>
          <a:xfrm rot="5400000" flipH="1" flipV="1">
            <a:off x="3148240" y="3607765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7"/>
            </p:custDataLst>
          </p:nvPr>
        </p:nvCxnSpPr>
        <p:spPr>
          <a:xfrm rot="10800000">
            <a:off x="3110140" y="4420565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>
            <p:custDataLst>
              <p:tags r:id="rId8"/>
            </p:custDataLst>
          </p:nvPr>
        </p:nvCxnSpPr>
        <p:spPr>
          <a:xfrm flipV="1">
            <a:off x="3170465" y="1978990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>
            <p:custDataLst>
              <p:tags r:id="rId9"/>
            </p:custDataLst>
          </p:nvPr>
        </p:nvCxnSpPr>
        <p:spPr>
          <a:xfrm rot="10800000">
            <a:off x="3119665" y="2807665"/>
            <a:ext cx="838200" cy="7620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>
            <p:custDataLst>
              <p:tags r:id="rId10"/>
            </p:custDataLst>
          </p:nvPr>
        </p:nvSpPr>
        <p:spPr>
          <a:xfrm>
            <a:off x="8321674" y="1251914"/>
            <a:ext cx="381000" cy="5486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56" name="Straight Connector 55"/>
          <p:cNvCxnSpPr/>
          <p:nvPr>
            <p:custDataLst>
              <p:tags r:id="rId11"/>
            </p:custDataLst>
          </p:nvPr>
        </p:nvCxnSpPr>
        <p:spPr>
          <a:xfrm flipH="1">
            <a:off x="4984749" y="4452314"/>
            <a:ext cx="814388" cy="76835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>
            <p:custDataLst>
              <p:tags r:id="rId12"/>
            </p:custDataLst>
          </p:nvPr>
        </p:nvCxnSpPr>
        <p:spPr>
          <a:xfrm flipH="1">
            <a:off x="5821362" y="4376114"/>
            <a:ext cx="990600" cy="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>
            <p:custDataLst>
              <p:tags r:id="rId13"/>
            </p:custDataLst>
          </p:nvPr>
        </p:nvCxnSpPr>
        <p:spPr>
          <a:xfrm flipH="1" flipV="1">
            <a:off x="6923087" y="4376114"/>
            <a:ext cx="714375" cy="685800"/>
          </a:xfrm>
          <a:prstGeom prst="line">
            <a:avLst/>
          </a:prstGeom>
          <a:ln w="444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08665" y="2170649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55671" y="1841604"/>
            <a:ext cx="9760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0756" y="2313591"/>
            <a:ext cx="97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8800" dirty="0">
              <a:solidFill>
                <a:srgbClr val="008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07896" y="5125554"/>
            <a:ext cx="660559" cy="790597"/>
            <a:chOff x="6310708" y="2223671"/>
            <a:chExt cx="809489" cy="898563"/>
          </a:xfrm>
        </p:grpSpPr>
        <p:sp>
          <p:nvSpPr>
            <p:cNvPr id="49" name="Rounded Rectangle 48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399065" y="5227128"/>
            <a:ext cx="660559" cy="790597"/>
            <a:chOff x="6310708" y="2223671"/>
            <a:chExt cx="809489" cy="898563"/>
          </a:xfrm>
        </p:grpSpPr>
        <p:sp>
          <p:nvSpPr>
            <p:cNvPr id="68" name="Rounded Rectangle 67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307182" y="5182566"/>
            <a:ext cx="660559" cy="790597"/>
            <a:chOff x="6310708" y="2223671"/>
            <a:chExt cx="809489" cy="898563"/>
          </a:xfrm>
        </p:grpSpPr>
        <p:sp>
          <p:nvSpPr>
            <p:cNvPr id="73" name="Rounded Rectangle 72"/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6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HIGH LEVEL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1) Read the challenge documents carefully (videos of missions/rules do not count). Read an updates posted during the season.</a:t>
            </a:r>
          </a:p>
          <a:p>
            <a:pPr marL="0" indent="0">
              <a:buNone/>
            </a:pPr>
            <a:r>
              <a:rPr lang="en-US" dirty="0" smtClean="0"/>
              <a:t>2) Refer to the rubrics provided by FIRST often. The rubrics will help a team know what they need to do in each category</a:t>
            </a:r>
          </a:p>
          <a:p>
            <a:pPr marL="0" indent="0">
              <a:buNone/>
            </a:pPr>
            <a:r>
              <a:rPr lang="en-US" dirty="0" smtClean="0"/>
              <a:t>3) Develop your own team style. Set your own goals.</a:t>
            </a:r>
          </a:p>
          <a:p>
            <a:pPr marL="0" indent="0">
              <a:buNone/>
            </a:pPr>
            <a:r>
              <a:rPr lang="en-US" dirty="0" smtClean="0"/>
              <a:t>4) Make mistakes </a:t>
            </a:r>
            <a:r>
              <a:rPr lang="mr-IN" dirty="0" smtClean="0"/>
              <a:t>–</a:t>
            </a:r>
            <a:r>
              <a:rPr lang="en-US" dirty="0" smtClean="0"/>
              <a:t> Learn </a:t>
            </a:r>
            <a:r>
              <a:rPr lang="mr-IN" dirty="0" smtClean="0"/>
              <a:t>–</a:t>
            </a:r>
            <a:r>
              <a:rPr lang="en-US" dirty="0" smtClean="0"/>
              <a:t> Revise. It’s all part of the process.</a:t>
            </a:r>
          </a:p>
          <a:p>
            <a:pPr marL="0" indent="0">
              <a:buNone/>
            </a:pPr>
            <a:r>
              <a:rPr lang="en-US" dirty="0" smtClean="0"/>
              <a:t>5) Make sure everyone on the team is involved and has an understanding of other sections even if they were not the lead on it</a:t>
            </a:r>
          </a:p>
          <a:p>
            <a:pPr marL="0" indent="0">
              <a:buNone/>
            </a:pPr>
            <a:r>
              <a:rPr lang="en-US" dirty="0"/>
              <a:t>6</a:t>
            </a:r>
            <a:r>
              <a:rPr lang="en-US" dirty="0" smtClean="0"/>
              <a:t>) Don’t hesitate to ask for help. The FIRST community is very supportive.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Follower challenge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37" y="1312986"/>
            <a:ext cx="6282021" cy="335291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Step 1: </a:t>
            </a:r>
            <a:r>
              <a:rPr lang="en-US" dirty="0"/>
              <a:t>Write a program that follows the RIGHT edge of a line.</a:t>
            </a:r>
          </a:p>
          <a:p>
            <a:r>
              <a:rPr lang="en-US" dirty="0"/>
              <a:t>Hints: If your sensor sees black, turn right. If your sensor sees white, turn left. Use loops and switches!</a:t>
            </a:r>
          </a:p>
          <a:p>
            <a:r>
              <a:rPr lang="en-US" dirty="0">
                <a:solidFill>
                  <a:srgbClr val="FF0000"/>
                </a:solidFill>
              </a:rPr>
              <a:t>Step 2: </a:t>
            </a:r>
            <a:r>
              <a:rPr lang="en-US" dirty="0"/>
              <a:t>Try it out on different lines.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Did your line follower work the same on straight and curved lines?</a:t>
            </a:r>
          </a:p>
          <a:p>
            <a:r>
              <a:rPr lang="en-US" dirty="0">
                <a:solidFill>
                  <a:srgbClr val="FF0000"/>
                </a:solidFill>
              </a:rPr>
              <a:t>Step 3: If not, </a:t>
            </a:r>
            <a:r>
              <a:rPr lang="en-US" dirty="0"/>
              <a:t>instead of turn Steering = 50, try smaller values. </a:t>
            </a:r>
          </a:p>
          <a:p>
            <a:r>
              <a:rPr lang="en-US" dirty="0"/>
              <a:t>Is it better on the curved lines now?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451505" y="1524318"/>
            <a:ext cx="41640" cy="428556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8099641" y="1491616"/>
            <a:ext cx="452149" cy="4318265"/>
          </a:xfrm>
          <a:custGeom>
            <a:avLst/>
            <a:gdLst>
              <a:gd name="connsiteX0" fmla="*/ 326318 w 452149"/>
              <a:gd name="connsiteY0" fmla="*/ 4318265 h 4318265"/>
              <a:gd name="connsiteX1" fmla="*/ 295088 w 452149"/>
              <a:gd name="connsiteY1" fmla="*/ 4172516 h 4318265"/>
              <a:gd name="connsiteX2" fmla="*/ 451240 w 452149"/>
              <a:gd name="connsiteY2" fmla="*/ 3516647 h 4318265"/>
              <a:gd name="connsiteX3" fmla="*/ 211807 w 452149"/>
              <a:gd name="connsiteY3" fmla="*/ 2787903 h 4318265"/>
              <a:gd name="connsiteX4" fmla="*/ 378369 w 452149"/>
              <a:gd name="connsiteY4" fmla="*/ 2090391 h 4318265"/>
              <a:gd name="connsiteX5" fmla="*/ 170166 w 452149"/>
              <a:gd name="connsiteY5" fmla="*/ 1528217 h 4318265"/>
              <a:gd name="connsiteX6" fmla="*/ 388779 w 452149"/>
              <a:gd name="connsiteY6" fmla="*/ 966043 h 4318265"/>
              <a:gd name="connsiteX7" fmla="*/ 14015 w 452149"/>
              <a:gd name="connsiteY7" fmla="*/ 216478 h 4318265"/>
              <a:gd name="connsiteX8" fmla="*/ 76475 w 452149"/>
              <a:gd name="connsiteY8" fmla="*/ 18676 h 4318265"/>
              <a:gd name="connsiteX9" fmla="*/ 45245 w 452149"/>
              <a:gd name="connsiteY9" fmla="*/ 8266 h 4318265"/>
              <a:gd name="connsiteX10" fmla="*/ 45245 w 452149"/>
              <a:gd name="connsiteY10" fmla="*/ 8266 h 431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49" h="4318265">
                <a:moveTo>
                  <a:pt x="326318" y="4318265"/>
                </a:moveTo>
                <a:cubicBezTo>
                  <a:pt x="300293" y="4312192"/>
                  <a:pt x="274268" y="4306119"/>
                  <a:pt x="295088" y="4172516"/>
                </a:cubicBezTo>
                <a:cubicBezTo>
                  <a:pt x="315908" y="4038913"/>
                  <a:pt x="465120" y="3747416"/>
                  <a:pt x="451240" y="3516647"/>
                </a:cubicBezTo>
                <a:cubicBezTo>
                  <a:pt x="437360" y="3285878"/>
                  <a:pt x="223952" y="3025612"/>
                  <a:pt x="211807" y="2787903"/>
                </a:cubicBezTo>
                <a:cubicBezTo>
                  <a:pt x="199662" y="2550194"/>
                  <a:pt x="385309" y="2300339"/>
                  <a:pt x="378369" y="2090391"/>
                </a:cubicBezTo>
                <a:cubicBezTo>
                  <a:pt x="371429" y="1880443"/>
                  <a:pt x="168431" y="1715608"/>
                  <a:pt x="170166" y="1528217"/>
                </a:cubicBezTo>
                <a:cubicBezTo>
                  <a:pt x="171901" y="1340826"/>
                  <a:pt x="414804" y="1184666"/>
                  <a:pt x="388779" y="966043"/>
                </a:cubicBezTo>
                <a:cubicBezTo>
                  <a:pt x="362754" y="747420"/>
                  <a:pt x="66066" y="374372"/>
                  <a:pt x="14015" y="216478"/>
                </a:cubicBezTo>
                <a:cubicBezTo>
                  <a:pt x="-38036" y="58584"/>
                  <a:pt x="71270" y="53378"/>
                  <a:pt x="76475" y="18676"/>
                </a:cubicBezTo>
                <a:cubicBezTo>
                  <a:pt x="81680" y="-16026"/>
                  <a:pt x="45245" y="8266"/>
                  <a:pt x="45245" y="8266"/>
                </a:cubicBezTo>
                <a:lnTo>
                  <a:pt x="45245" y="8266"/>
                </a:lnTo>
              </a:path>
            </a:pathLst>
          </a:cu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6qc3Nq_aAkpt60pdvww4gFaPQxXNE3yZQQdwOo3LE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86" y="4866249"/>
            <a:ext cx="2551329" cy="140930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022703" y="5620226"/>
            <a:ext cx="556530" cy="45498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9" idx="7"/>
          </p:cNvCxnSpPr>
          <p:nvPr/>
        </p:nvCxnSpPr>
        <p:spPr>
          <a:xfrm flipH="1">
            <a:off x="4497731" y="3934691"/>
            <a:ext cx="609978" cy="1752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16200000">
            <a:off x="6949709" y="5464876"/>
            <a:ext cx="948822" cy="1002435"/>
            <a:chOff x="6507213" y="1384746"/>
            <a:chExt cx="1199001" cy="1371767"/>
          </a:xfrm>
        </p:grpSpPr>
        <p:grpSp>
          <p:nvGrpSpPr>
            <p:cNvPr id="13" name="Group 12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16200000">
            <a:off x="7900777" y="5455610"/>
            <a:ext cx="948822" cy="1002435"/>
            <a:chOff x="6507213" y="1384746"/>
            <a:chExt cx="1199001" cy="1371767"/>
          </a:xfrm>
        </p:grpSpPr>
        <p:grpSp>
          <p:nvGrpSpPr>
            <p:cNvPr id="21" name="Group 2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5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LINE FOLLOWING CHALLENGE SOLUTION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3065" y="5330380"/>
            <a:ext cx="77485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Q. Does this program follow the Right or Left side of a line?</a:t>
            </a:r>
          </a:p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A. The robot is following the Right Side of the line.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33524" y="1130414"/>
            <a:ext cx="8298060" cy="4304135"/>
            <a:chOff x="186889" y="482860"/>
            <a:chExt cx="8298060" cy="4304135"/>
          </a:xfrm>
        </p:grpSpPr>
        <p:sp>
          <p:nvSpPr>
            <p:cNvPr id="4" name="Rectangle 3"/>
            <p:cNvSpPr/>
            <p:nvPr/>
          </p:nvSpPr>
          <p:spPr>
            <a:xfrm>
              <a:off x="853631" y="2300748"/>
              <a:ext cx="3050169" cy="9890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creen Shot 2014-08-08 at 8.22.03 PM.png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3"/>
            <a:stretch/>
          </p:blipFill>
          <p:spPr>
            <a:xfrm>
              <a:off x="186889" y="482860"/>
              <a:ext cx="8298060" cy="4304135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>
          <a:xfrm>
            <a:off x="5624052" y="1717160"/>
            <a:ext cx="1553497" cy="3267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7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5300" name="Text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3065" y="5330380"/>
            <a:ext cx="77485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Q. This line follower goes forever. How do we make this stop?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A. Change the end condition on the loop.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8848" y="1130414"/>
            <a:ext cx="8298060" cy="4304135"/>
            <a:chOff x="242213" y="482860"/>
            <a:chExt cx="8298060" cy="4304135"/>
          </a:xfrm>
        </p:grpSpPr>
        <p:sp>
          <p:nvSpPr>
            <p:cNvPr id="4" name="Rectangle 3"/>
            <p:cNvSpPr/>
            <p:nvPr/>
          </p:nvSpPr>
          <p:spPr>
            <a:xfrm>
              <a:off x="853631" y="2300748"/>
              <a:ext cx="3050169" cy="9890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creen Shot 2014-08-08 at 8.22.03 PM.png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83"/>
            <a:stretch/>
          </p:blipFill>
          <p:spPr>
            <a:xfrm>
              <a:off x="242213" y="482860"/>
              <a:ext cx="8298060" cy="430413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7226709" y="2545031"/>
            <a:ext cx="1553497" cy="1510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follower challenge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4264" y="1055594"/>
            <a:ext cx="79727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Part 1: Make a line follower that stops when you press the touch sensor</a:t>
            </a:r>
          </a:p>
          <a:p>
            <a:endParaRPr lang="en-US" sz="2800" dirty="0"/>
          </a:p>
          <a:p>
            <a:r>
              <a:rPr lang="en-US" sz="2800" dirty="0"/>
              <a:t>Part 2: Make a line follower that stops after it travels a particular distance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22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2 SOLUTION: </a:t>
            </a:r>
            <a:r>
              <a:rPr lang="en-US" dirty="0" err="1"/>
              <a:t>SEnsor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64</a:t>
            </a:fld>
            <a:endParaRPr lang="en-US"/>
          </a:p>
        </p:txBody>
      </p:sp>
      <p:pic>
        <p:nvPicPr>
          <p:cNvPr id="4" name="Content Placeholder 3" descr="Screen Shot 2014-08-13 at 7.00.49 PM.pn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2120" b="1626"/>
          <a:stretch/>
        </p:blipFill>
        <p:spPr>
          <a:xfrm>
            <a:off x="0" y="1185863"/>
            <a:ext cx="6288088" cy="4922837"/>
          </a:xfrm>
        </p:spPr>
      </p:pic>
      <p:pic>
        <p:nvPicPr>
          <p:cNvPr id="6" name="Picture 5" descr="Screen Shot 2014-08-13 at 7.03.4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4B4B4B"/>
              </a:clrFrom>
              <a:clrTo>
                <a:srgbClr val="4B4B4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72" l="0" r="100000">
                        <a14:backgroundMark x1="77500" y1="66895" x2="77500" y2="66895"/>
                        <a14:backgroundMark x1="80714" y1="28995" x2="80714" y2="28995"/>
                        <a14:backgroundMark x1="82500" y1="15297" x2="82500" y2="15297"/>
                        <a14:backgroundMark x1="86786" y1="8219" x2="86786" y2="8219"/>
                        <a14:backgroundMark x1="95357" y1="9589" x2="95357" y2="9589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91071" y1="25114" x2="91071" y2="25114"/>
                        <a14:backgroundMark x1="87500" y1="17123" x2="87500" y2="17123"/>
                        <a14:backgroundMark x1="87500" y1="17123" x2="87500" y2="17123"/>
                        <a14:backgroundMark x1="90357" y1="57763" x2="90357" y2="57763"/>
                        <a14:backgroundMark x1="87857" y1="78311" x2="87857" y2="78311"/>
                        <a14:backgroundMark x1="79286" y1="80137" x2="79286" y2="80137"/>
                        <a14:backgroundMark x1="80000" y1="84018" x2="80000" y2="84018"/>
                        <a14:backgroundMark x1="92857" y1="85160" x2="92857" y2="85160"/>
                        <a14:backgroundMark x1="79286" y1="93607" x2="79286" y2="93607"/>
                        <a14:backgroundMark x1="90357" y1="38128" x2="90357" y2="38128"/>
                        <a14:backgroundMark x1="76071" y1="32648" x2="76071" y2="32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13" y="1842751"/>
            <a:ext cx="2560541" cy="400541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236297" y="3845461"/>
            <a:ext cx="989116" cy="29796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89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2 SOLUTION: PARTICULAR distance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663"/>
            <a:ext cx="5943600" cy="404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475730" y="3660791"/>
            <a:ext cx="446578" cy="27442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922308" y="1801038"/>
            <a:ext cx="3079794" cy="3719506"/>
            <a:chOff x="5943128" y="1801038"/>
            <a:chExt cx="3079794" cy="37195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739"/>
            <a:stretch/>
          </p:blipFill>
          <p:spPr>
            <a:xfrm>
              <a:off x="5943128" y="1801038"/>
              <a:ext cx="1656270" cy="371950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63" t="26131" b="54098"/>
            <a:stretch/>
          </p:blipFill>
          <p:spPr>
            <a:xfrm>
              <a:off x="7557758" y="2748403"/>
              <a:ext cx="1465164" cy="872564"/>
            </a:xfrm>
            <a:prstGeom prst="rect">
              <a:avLst/>
            </a:prstGeom>
          </p:spPr>
        </p:pic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39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9165" y="1159461"/>
            <a:ext cx="3223143" cy="1593135"/>
          </a:xfrm>
          <a:ln w="127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1800" dirty="0" smtClean="0"/>
              <a:t>State-Specific Information</a:t>
            </a:r>
          </a:p>
          <a:p>
            <a:pPr lvl="1"/>
            <a:r>
              <a:rPr lang="en-US" sz="1600" dirty="0" smtClean="0"/>
              <a:t>How to register</a:t>
            </a:r>
            <a:endParaRPr lang="en-US" sz="1600" dirty="0"/>
          </a:p>
          <a:p>
            <a:pPr lvl="1"/>
            <a:r>
              <a:rPr lang="en-US" sz="1600" dirty="0" smtClean="0"/>
              <a:t>Forums</a:t>
            </a:r>
          </a:p>
          <a:p>
            <a:pPr lvl="1"/>
            <a:r>
              <a:rPr lang="en-US" sz="1600" dirty="0" smtClean="0"/>
              <a:t>Senior Mentor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0308" y="1137142"/>
            <a:ext cx="4911969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EV3Lessons</a:t>
            </a:r>
          </a:p>
          <a:p>
            <a:pPr lvl="1"/>
            <a:r>
              <a:rPr lang="en-US" sz="1600" dirty="0" smtClean="0"/>
              <a:t>Programming Lessons</a:t>
            </a:r>
          </a:p>
          <a:p>
            <a:pPr lvl="1"/>
            <a:r>
              <a:rPr lang="en-US" sz="1600" dirty="0" smtClean="0"/>
              <a:t>Coach’s Corner  - Tips from coaches around the world</a:t>
            </a:r>
          </a:p>
          <a:p>
            <a:pPr lvl="1"/>
            <a:r>
              <a:rPr lang="en-US" sz="1600" dirty="0" smtClean="0"/>
              <a:t>Team Building Activities</a:t>
            </a:r>
          </a:p>
          <a:p>
            <a:pPr lvl="1"/>
            <a:r>
              <a:rPr lang="en-US" sz="1600" dirty="0" smtClean="0"/>
              <a:t>Scoring Tool for Hydro Dynamics - </a:t>
            </a:r>
            <a:r>
              <a:rPr lang="en-US" sz="1400" dirty="0" smtClean="0">
                <a:hlinkClick r:id="rId2"/>
              </a:rPr>
              <a:t>http://ev3lessons.com/resources/scorer/index.html</a:t>
            </a:r>
            <a:endParaRPr lang="en-US" sz="1400" dirty="0" smtClean="0"/>
          </a:p>
          <a:p>
            <a:pPr lvl="1"/>
            <a:r>
              <a:rPr lang="en-US" sz="1600" dirty="0" smtClean="0"/>
              <a:t>Sketch Planner - http://ev3lessons.com/resources/</a:t>
            </a:r>
            <a:r>
              <a:rPr lang="en-US" sz="1600" dirty="0" err="1" smtClean="0"/>
              <a:t>drawplan</a:t>
            </a:r>
            <a:endParaRPr lang="en-US" sz="1600" dirty="0" smtClean="0"/>
          </a:p>
          <a:p>
            <a:r>
              <a:rPr lang="en-US" sz="1800" dirty="0" smtClean="0"/>
              <a:t>FIRST Steps:</a:t>
            </a:r>
          </a:p>
          <a:p>
            <a:pPr lvl="1"/>
            <a:r>
              <a:rPr lang="en-US" sz="1600" dirty="0" smtClean="0"/>
              <a:t>http://</a:t>
            </a:r>
            <a:r>
              <a:rPr lang="en-US" sz="1600" dirty="0" err="1" smtClean="0"/>
              <a:t>info.firstinspires.org</a:t>
            </a:r>
            <a:r>
              <a:rPr lang="en-US" sz="1600" dirty="0" smtClean="0"/>
              <a:t>/</a:t>
            </a:r>
            <a:r>
              <a:rPr lang="en-US" sz="1600" dirty="0" err="1" smtClean="0"/>
              <a:t>fllfirststepsrequest</a:t>
            </a:r>
            <a:endParaRPr lang="en-US" sz="1600" dirty="0" smtClean="0"/>
          </a:p>
          <a:p>
            <a:r>
              <a:rPr lang="en-US" sz="1800" dirty="0" smtClean="0"/>
              <a:t>Hydro Dynamics Challenge Documents (including build instructions, field setup, and rubrics):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  <a:hlinkClick r:id="rId3"/>
              </a:rPr>
              <a:t>http://www.firstlegoleague.org/challenge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Explosion 2 8"/>
          <p:cNvSpPr/>
          <p:nvPr/>
        </p:nvSpPr>
        <p:spPr>
          <a:xfrm>
            <a:off x="5847794" y="3888236"/>
            <a:ext cx="3115612" cy="11644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Customize this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presentation was created and complied by Sanjay and Arvind Seshan (EV3Lessons).</a:t>
            </a:r>
          </a:p>
          <a:p>
            <a:r>
              <a:rPr lang="en-US" dirty="0"/>
              <a:t>Thank you to </a:t>
            </a:r>
            <a:r>
              <a:rPr lang="en-US" dirty="0" err="1"/>
              <a:t>Ibot</a:t>
            </a:r>
            <a:r>
              <a:rPr lang="en-US" dirty="0"/>
              <a:t> </a:t>
            </a:r>
            <a:r>
              <a:rPr lang="en-US" dirty="0" err="1"/>
              <a:t>Braniacs</a:t>
            </a:r>
            <a:r>
              <a:rPr lang="en-US" dirty="0"/>
              <a:t> for collaborating on an earlier draft of this presentation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are free to use and modify this presentation for your own workshops. We have indicated slides that need to be customized for your region/state</a:t>
            </a:r>
          </a:p>
          <a:p>
            <a:r>
              <a:rPr lang="en-US" dirty="0" smtClean="0"/>
              <a:t>The programming lessons are available on EV3Lessons.com</a:t>
            </a:r>
          </a:p>
          <a:p>
            <a:r>
              <a:rPr lang="en-US" dirty="0" smtClean="0"/>
              <a:t>All photographs were taken by EV3Lessons/Not the Droids You Are Looking for unless indicated and may be freely used with credit if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8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68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VALUES RUBRIC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9760" y="1229624"/>
            <a:ext cx="4383616" cy="4881848"/>
          </a:xfrm>
        </p:spPr>
        <p:txBody>
          <a:bodyPr>
            <a:normAutofit fontScale="92500" lnSpcReduction="20000"/>
          </a:bodyPr>
          <a:lstStyle/>
          <a:p>
            <a:pPr lvl="0">
              <a:spcBef>
                <a:spcPts val="0"/>
              </a:spcBef>
              <a:buClr>
                <a:srgbClr val="9E3611"/>
              </a:buClr>
              <a:buFont typeface="Noto Sans Symbols"/>
              <a:buChar char="▪"/>
            </a:pPr>
            <a:r>
              <a:rPr lang="en-US" dirty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Discovery: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Spend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equal time on all three parts of FLL</a:t>
            </a: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Team Spirit: </a:t>
            </a:r>
            <a:r>
              <a:rPr lang="en-US" dirty="0" smtClean="0">
                <a:ea typeface="Rockwell"/>
                <a:cs typeface="Rockwell"/>
                <a:sym typeface="Rockwell"/>
              </a:rPr>
              <a:t>What’s your </a:t>
            </a:r>
            <a:r>
              <a:rPr lang="en-US" dirty="0">
                <a:ea typeface="Rockwell"/>
                <a:cs typeface="Rockwell"/>
                <a:sym typeface="Rockwell"/>
              </a:rPr>
              <a:t>t</a:t>
            </a:r>
            <a:r>
              <a:rPr lang="en-US" dirty="0" smtClean="0">
                <a:ea typeface="Rockwell"/>
                <a:cs typeface="Rockwell"/>
                <a:sym typeface="Rockwell"/>
              </a:rPr>
              <a:t>eam identity</a:t>
            </a: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Integration</a:t>
            </a:r>
            <a:r>
              <a:rPr lang="en-US" dirty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Use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what you learn outside of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FIRST</a:t>
            </a:r>
          </a:p>
          <a:p>
            <a:pPr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</a:rPr>
              <a:t>Effectiveness: </a:t>
            </a:r>
            <a:r>
              <a:rPr lang="en-US" dirty="0" smtClean="0"/>
              <a:t>How well do you plan the task?</a:t>
            </a:r>
          </a:p>
          <a:p>
            <a:pPr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</a:rPr>
              <a:t>Efficiency: </a:t>
            </a:r>
            <a:r>
              <a:rPr lang="en-US" dirty="0" smtClean="0"/>
              <a:t>How much do you get done?</a:t>
            </a:r>
          </a:p>
          <a:p>
            <a:pPr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</a:rPr>
              <a:t>Kids </a:t>
            </a:r>
            <a:r>
              <a:rPr lang="en-US" dirty="0">
                <a:solidFill>
                  <a:srgbClr val="FF0000"/>
                </a:solidFill>
              </a:rPr>
              <a:t>Do the Work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Is there too much adult involvement?</a:t>
            </a:r>
            <a:endParaRPr lang="en-US" dirty="0">
              <a:ea typeface="Rockwell"/>
              <a:cs typeface="Rockwell"/>
              <a:sym typeface="Rockwell"/>
            </a:endParaRP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Inclusion: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Include all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team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members </a:t>
            </a: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Respect: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Respect teammates</a:t>
            </a:r>
            <a:endParaRPr lang="en-US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  <a:p>
            <a:pPr lvl="0">
              <a:buClr>
                <a:srgbClr val="9E3611"/>
              </a:buClr>
              <a:buFont typeface="Noto Sans Symbols"/>
              <a:buChar char="▪"/>
            </a:pPr>
            <a:r>
              <a:rPr lang="en-US" dirty="0" err="1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Coopertition</a:t>
            </a:r>
            <a:r>
              <a:rPr lang="en-US" dirty="0" smtClean="0">
                <a:solidFill>
                  <a:srgbClr val="FF0000"/>
                </a:solidFill>
                <a:ea typeface="Rockwell"/>
                <a:cs typeface="Rockwell"/>
                <a:sym typeface="Rockwell"/>
              </a:rPr>
              <a:t>: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Respect other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teams. 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Practice good </a:t>
            </a:r>
            <a:r>
              <a:rPr lang="en-US" dirty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sportsmanship</a:t>
            </a:r>
            <a:r>
              <a:rPr lang="en-US" dirty="0" smtClean="0">
                <a:solidFill>
                  <a:schemeClr val="dk1"/>
                </a:solidFill>
                <a:ea typeface="Rockwell"/>
                <a:cs typeface="Rockwell"/>
                <a:sym typeface="Rockwell"/>
              </a:rPr>
              <a:t>.</a:t>
            </a:r>
            <a:endParaRPr lang="en-US" dirty="0">
              <a:solidFill>
                <a:schemeClr val="dk1"/>
              </a:solidFill>
              <a:ea typeface="Rockwell"/>
              <a:cs typeface="Rockwell"/>
              <a:sym typeface="Rockwel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4" t="-650"/>
          <a:stretch/>
        </p:blipFill>
        <p:spPr>
          <a:xfrm>
            <a:off x="439666" y="1229624"/>
            <a:ext cx="3388620" cy="4556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VALUES POSTER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08" y="1524000"/>
            <a:ext cx="3019504" cy="4648200"/>
          </a:xfrm>
        </p:spPr>
        <p:txBody>
          <a:bodyPr/>
          <a:lstStyle/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Used to guide discussion in Core Values judging</a:t>
            </a:r>
          </a:p>
          <a:p>
            <a:pPr marL="444500" indent="-3429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-US" dirty="0" smtClean="0"/>
              <a:t>Optional in some regions (check with your organizers)</a:t>
            </a:r>
            <a:endParaRPr lang="en-US" dirty="0"/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101600" lvl="0" indent="0">
              <a:spcBef>
                <a:spcPts val="0"/>
              </a:spcBef>
              <a:buClr>
                <a:srgbClr val="FF0000"/>
              </a:buClr>
              <a:buSzPct val="100000"/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12" y="1184487"/>
            <a:ext cx="5514896" cy="4347633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>
            <a:off x="257908" y="4155095"/>
            <a:ext cx="3256035" cy="113137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Customize this slide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 (Last Edit: 8/12/17)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2814</TotalTime>
  <Words>3569</Words>
  <Application>Microsoft Macintosh PowerPoint</Application>
  <PresentationFormat>On-screen Show (4:3)</PresentationFormat>
  <Paragraphs>569</Paragraphs>
  <Slides>67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Calibri</vt:lpstr>
      <vt:lpstr>Mangal</vt:lpstr>
      <vt:lpstr>Noto Sans Symbols</vt:lpstr>
      <vt:lpstr>Rockwell</vt:lpstr>
      <vt:lpstr>Rockwell Condensed</vt:lpstr>
      <vt:lpstr>Rockwell Extra Bold</vt:lpstr>
      <vt:lpstr>Wingdings</vt:lpstr>
      <vt:lpstr>Zapf Dingbats</vt:lpstr>
      <vt:lpstr>Arial</vt:lpstr>
      <vt:lpstr>Wood Type</vt:lpstr>
      <vt:lpstr>PowerPoint Presentation</vt:lpstr>
      <vt:lpstr>Introductions</vt:lpstr>
      <vt:lpstr>Three PARTS OF FIRST LEGO LEAGUE</vt:lpstr>
      <vt:lpstr>COMPETITION HIERARCHY IN YOUR STATE</vt:lpstr>
      <vt:lpstr>AWARDS</vt:lpstr>
      <vt:lpstr>SIX HIGH LEVEL TIPS</vt:lpstr>
      <vt:lpstr>CORE VALUES</vt:lpstr>
      <vt:lpstr>CORE VALUES RUBRIC</vt:lpstr>
      <vt:lpstr>CORE VALUES POSTER</vt:lpstr>
      <vt:lpstr>SHARING OUR EXPERIENCES: OUTREACH ACTIVITIES</vt:lpstr>
      <vt:lpstr>IMPROVING TEAMWORK</vt:lpstr>
      <vt:lpstr>GRACIOUS PROFESSIONALISM &amp; COOPERTITION</vt:lpstr>
      <vt:lpstr>NOW LET’S DO A CORE VALUES ACTIVITY NOW</vt:lpstr>
      <vt:lpstr>Research PROJECT</vt:lpstr>
      <vt:lpstr>What is the Research Project?</vt:lpstr>
      <vt:lpstr>Project Rubric</vt:lpstr>
      <vt:lpstr>Project Process: TIPS</vt:lpstr>
      <vt:lpstr>Types of presentations</vt:lpstr>
      <vt:lpstr>SAMPLE PROJECTS</vt:lpstr>
      <vt:lpstr>Watch a sample presentation video NOW</vt:lpstr>
      <vt:lpstr>GLOBAL INNOVATION AWARD</vt:lpstr>
      <vt:lpstr>ROBOT GAME</vt:lpstr>
      <vt:lpstr>IMPORTANT ASPECTS OF THE GAME</vt:lpstr>
      <vt:lpstr>TERMS TO KNOW</vt:lpstr>
      <vt:lpstr>PICKING MISSIONS</vt:lpstr>
      <vt:lpstr>ROBOT DESIGN RUBRIC</vt:lpstr>
      <vt:lpstr>ROBOT DESIGN TIPS</vt:lpstr>
      <vt:lpstr>LEARNING TO PROGRAM: EV3LESSONS.com</vt:lpstr>
      <vt:lpstr>RECOMMENDED PROGRAMMING CONCEPTS TO LEARN</vt:lpstr>
      <vt:lpstr>Reliability</vt:lpstr>
      <vt:lpstr>HOW CAN YOU INCREASE RELIABILITY?</vt:lpstr>
      <vt:lpstr>Starting Points in Base are Critical</vt:lpstr>
      <vt:lpstr>Errors Accumulate Over Time</vt:lpstr>
      <vt:lpstr>Where Are You on the FLL table?</vt:lpstr>
      <vt:lpstr>PROGRAMMING: WHY USE SENSORS</vt:lpstr>
      <vt:lpstr>Move Until</vt:lpstr>
      <vt:lpstr>MOVE UNTIL</vt:lpstr>
      <vt:lpstr>Making The Robot Move</vt:lpstr>
      <vt:lpstr>COLOR SENSOR CHALLENGE</vt:lpstr>
      <vt:lpstr>Color Sensor Challenge Solution</vt:lpstr>
      <vt:lpstr>Loops</vt:lpstr>
      <vt:lpstr>Repeating an Action</vt:lpstr>
      <vt:lpstr>Loops</vt:lpstr>
      <vt:lpstr>LOOP CHALLENGE</vt:lpstr>
      <vt:lpstr>Loop CHALLENGE Solution</vt:lpstr>
      <vt:lpstr>Switches</vt:lpstr>
      <vt:lpstr>Switch Blocks</vt:lpstr>
      <vt:lpstr>Switch Block CHALLENGE 1</vt:lpstr>
      <vt:lpstr>Challenge 1 SOLUTION</vt:lpstr>
      <vt:lpstr>Switch Block Challenge 2</vt:lpstr>
      <vt:lpstr>Challenge 2 solution</vt:lpstr>
      <vt:lpstr>Basic Line Follower</vt:lpstr>
      <vt:lpstr>LESSON OBJECTIVES</vt:lpstr>
      <vt:lpstr>FOLLOW THE MIDDLE?</vt:lpstr>
      <vt:lpstr>PowerPoint Presentation</vt:lpstr>
      <vt:lpstr>PowerPoint Presentation</vt:lpstr>
      <vt:lpstr>Line Following: ROBOT STYLE</vt:lpstr>
      <vt:lpstr>ROBOT LINE FOLLOWING Happens on the edges</vt:lpstr>
      <vt:lpstr>starting the roboT on the correct side</vt:lpstr>
      <vt:lpstr>Line Follower challenge 1</vt:lpstr>
      <vt:lpstr>LINE FOLLOWING CHALLENGE SOLUTION</vt:lpstr>
      <vt:lpstr>CHALLENGE 1 SOLUTION</vt:lpstr>
      <vt:lpstr>Line follower challenge 2</vt:lpstr>
      <vt:lpstr>Challenge 2 SOLUTION: SEnsor</vt:lpstr>
      <vt:lpstr>Challenge 2 SOLUTION: PARTICULAR distance</vt:lpstr>
      <vt:lpstr>USEFUL LINKS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LEGO League Share &amp; LEARN WORKSHOP</dc:title>
  <dc:creator>Sanjay Seshan</dc:creator>
  <cp:lastModifiedBy>Sanjay Seshan</cp:lastModifiedBy>
  <cp:revision>142</cp:revision>
  <cp:lastPrinted>2017-07-18T19:51:47Z</cp:lastPrinted>
  <dcterms:created xsi:type="dcterms:W3CDTF">2017-07-10T21:02:44Z</dcterms:created>
  <dcterms:modified xsi:type="dcterms:W3CDTF">2017-08-22T12:31:48Z</dcterms:modified>
</cp:coreProperties>
</file>